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2.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3.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4.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omments/comment5.xml" ContentType="application/vnd.openxmlformats-officedocument.presentationml.comments+xml"/>
  <Override PartName="/ppt/notesSlides/notesSlide52.xml" ContentType="application/vnd.openxmlformats-officedocument.presentationml.notesSlide+xml"/>
  <Override PartName="/ppt/comments/comment6.xml" ContentType="application/vnd.openxmlformats-officedocument.presentationml.comments+xml"/>
  <Override PartName="/ppt/notesSlides/notesSlide53.xml" ContentType="application/vnd.openxmlformats-officedocument.presentationml.notesSlide+xml"/>
  <Override PartName="/ppt/comments/comment7.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Lst>
  <p:sldSz cx="9144000" cy="5143500" type="screen16x9"/>
  <p:notesSz cx="6858000" cy="9144000"/>
  <p:embeddedFontLst>
    <p:embeddedFont>
      <p:font typeface="Montserrat" pitchFamily="2" charset="77"/>
      <p:regular r:id="rId56"/>
      <p:bold r:id="rId57"/>
      <p:italic r:id="rId58"/>
      <p:boldItalic r:id="rId59"/>
    </p:embeddedFont>
    <p:embeddedFont>
      <p:font typeface="Open Sans" panose="020B0606030504020204" pitchFamily="34" charset="0"/>
      <p:regular r:id="rId60"/>
      <p:bold r:id="rId61"/>
      <p:italic r:id="rId62"/>
      <p:boldItalic r:id="rId63"/>
    </p:embeddedFont>
    <p:embeddedFont>
      <p:font typeface="PT Sans Narrow" panose="020B0506020203020204" pitchFamily="34" charset="77"/>
      <p:regular r:id="rId64"/>
      <p:bold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ZQ Bok" initials="" lastIdx="1" clrIdx="0"/>
  <p:cmAuthor id="1" name="Martin Andrews" initials="" lastIdx="5" clrIdx="1"/>
  <p:cmAuthor id="2" name="Shubham Gupta" initials="" lastIdx="6" clrIdx="2"/>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6B04E61-1E9C-4B37-9A81-00F6A692D495}">
  <a:tblStyle styleId="{D6B04E61-1E9C-4B37-9A81-00F6A692D49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86"/>
    <p:restoredTop sz="64944"/>
  </p:normalViewPr>
  <p:slideViewPr>
    <p:cSldViewPr snapToGrid="0">
      <p:cViewPr varScale="1">
        <p:scale>
          <a:sx n="132" d="100"/>
          <a:sy n="132" d="100"/>
        </p:scale>
        <p:origin x="2104"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8.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4-02-19T07:25:57.338" idx="1">
    <p:pos x="434" y="2288"/>
    <p:text>O(N^2) for training if you consider the whole sequence as opposed to a single time-step.</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24-02-19T06:59:56.940" idx="1">
    <p:pos x="6000" y="0"/>
    <p:text>Key point is that the states are added to without any non-linearity - so the SSM kernel can be computed simply.  Correct?
1 total reaction
Shubham Gupta reacted with 👏 at 2024-02-18 22:59 pm</p:text>
  </p:cm>
  <p:cm authorId="2" dt="2024-02-19T06:59:56.940" idx="1">
    <p:pos x="6000" y="0"/>
    <p:text>Indeed this is the main takeaway. Thank you! I've added this point directly to the slide to avoid confusion</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24-02-19T02:43:29.920" idx="2">
    <p:pos x="6000" y="0"/>
    <p:text>Call me crazy, but isn't a 1Mb model to identify file-types not particularly earthshattering?
1 total reaction
Shubham Gupta reacted with 👍 at 2024-02-18 18:43 pm</p:text>
  </p:cm>
  <p:cm authorId="2" dt="2024-02-19T02:43:29.920" idx="2">
    <p:pos x="6000" y="0"/>
    <p:text>Agreed. I've removed that note for now.</p:text>
  </p:cm>
</p:cmLst>
</file>

<file path=ppt/comments/comment4.xml><?xml version="1.0" encoding="utf-8"?>
<p:cmLst xmlns:a="http://schemas.openxmlformats.org/drawingml/2006/main" xmlns:r="http://schemas.openxmlformats.org/officeDocument/2006/relationships" xmlns:p="http://schemas.openxmlformats.org/presentationml/2006/main">
  <p:cm authorId="2" dt="2024-02-15T19:36:15.490" idx="3">
    <p:pos x="6000" y="0"/>
    <p:text>Possibly also introduce Hyena Hierachy in the next slide</p:text>
  </p:cm>
</p:cmLst>
</file>

<file path=ppt/comments/comment5.xml><?xml version="1.0" encoding="utf-8"?>
<p:cmLst xmlns:a="http://schemas.openxmlformats.org/drawingml/2006/main" xmlns:r="http://schemas.openxmlformats.org/officeDocument/2006/relationships" xmlns:p="http://schemas.openxmlformats.org/presentationml/2006/main">
  <p:cm authorId="2" dt="2024-02-15T19:10:18.919" idx="4">
    <p:pos x="6000" y="0"/>
    <p:text>Unsure if I should add a slide explaining the results for S5</p:text>
  </p:cm>
  <p:cm authorId="1" dt="2024-02-19T02:52:32.452" idx="3">
    <p:pos x="6000" y="100"/>
    <p:text>Meh... It's not even clear why you're including S5 for this one slide...  (is it mentioned elsewhere?)</p:text>
  </p:cm>
  <p:cm authorId="2" dt="2024-02-19T02:52:32.452" idx="5">
    <p:pos x="6000" y="100"/>
    <p:text>This slide was more to give context before S6(mamba), since we have covered S4 before, and I wasn't sure if I could jump to mamba directly without covering this paper</p:text>
  </p:cm>
</p:cmLst>
</file>

<file path=ppt/comments/comment6.xml><?xml version="1.0" encoding="utf-8"?>
<p:cmLst xmlns:a="http://schemas.openxmlformats.org/drawingml/2006/main" xmlns:r="http://schemas.openxmlformats.org/officeDocument/2006/relationships" xmlns:p="http://schemas.openxmlformats.org/presentationml/2006/main">
  <p:cm authorId="1" dt="2024-02-19T06:57:34.690" idx="4">
    <p:pos x="6000" y="0"/>
    <p:text>No - presentation would sound like it's going off track, IMHO
1 total reaction
Shubham Gupta reacted with 👍 at 2024-02-18 22:57 pm</p:text>
  </p:cm>
</p:cmLst>
</file>

<file path=ppt/comments/comment7.xml><?xml version="1.0" encoding="utf-8"?>
<p:cmLst xmlns:a="http://schemas.openxmlformats.org/drawingml/2006/main" xmlns:r="http://schemas.openxmlformats.org/officeDocument/2006/relationships" xmlns:p="http://schemas.openxmlformats.org/presentationml/2006/main">
  <p:cm authorId="1" dt="2024-02-19T06:58:38.702" idx="5">
    <p:pos x="6000" y="0"/>
    <p:text>Is this really a resources/references page?</p:text>
  </p:cm>
  <p:cm authorId="2" dt="2024-02-19T06:58:38.702" idx="6">
    <p:pos x="6000" y="0"/>
    <p:text>It was meant to showcase works that I haven't covered as part of the presentation. For now I've skipped this slide entirely and added a brief note about RWKV in the conclusion.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My name’s Shubham Gupta, and this talk aims to cover State Space Models.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I’m currently a software Engineer at </a:t>
            </a:r>
            <a:r>
              <a:rPr lang="en-US" dirty="0" err="1"/>
              <a:t>Temus</a:t>
            </a:r>
            <a:r>
              <a:rPr lang="en-US" dirty="0"/>
              <a:t>.</a:t>
            </a:r>
          </a:p>
          <a:p>
            <a:pPr marL="0" lvl="0" indent="0" algn="l" rtl="0">
              <a:spcBef>
                <a:spcPts val="0"/>
              </a:spcBef>
              <a:spcAft>
                <a:spcPts val="0"/>
              </a:spcAft>
              <a:buNone/>
            </a:pPr>
            <a:r>
              <a:rPr lang="en-US" dirty="0"/>
              <a:t>I’m originally from Bangalore, India and I moved to Singapore in late 2019</a:t>
            </a:r>
          </a:p>
          <a:p>
            <a:pPr marL="0" lvl="0" indent="0" algn="l" rtl="0">
              <a:spcBef>
                <a:spcPts val="0"/>
              </a:spcBef>
              <a:spcAft>
                <a:spcPts val="0"/>
              </a:spcAft>
              <a:buNone/>
            </a:pPr>
            <a:r>
              <a:rPr lang="en-US" dirty="0"/>
              <a:t>I’ve primarily worked at startups, with my focus being data engineering and machine learning.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Before we dive into SSMs, we’ll do a quick recap of some concepts.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684099391a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684099391a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dirty="0"/>
              <a:t>The recurrent formulation is used when we want to work on sequences instead of functions. </a:t>
            </a:r>
            <a:r>
              <a:rPr lang="en-GB" dirty="0" err="1"/>
              <a:t>Eg</a:t>
            </a:r>
            <a:r>
              <a:rPr lang="en-GB" dirty="0"/>
              <a:t>: Sequence modelling</a:t>
            </a:r>
            <a:endParaRPr dirty="0"/>
          </a:p>
          <a:p>
            <a:pPr marL="457200" lvl="0" indent="-298450" algn="l" rtl="0">
              <a:spcBef>
                <a:spcPts val="0"/>
              </a:spcBef>
              <a:spcAft>
                <a:spcPts val="0"/>
              </a:spcAft>
              <a:buSzPts val="1100"/>
              <a:buChar char="-"/>
            </a:pPr>
            <a:r>
              <a:rPr lang="en-GB" dirty="0"/>
              <a:t>This is derived from the continuous formulation.</a:t>
            </a:r>
            <a:endParaRPr dirty="0"/>
          </a:p>
          <a:p>
            <a:pPr marL="457200" lvl="0" indent="-298450" algn="l" rtl="0">
              <a:spcBef>
                <a:spcPts val="0"/>
              </a:spcBef>
              <a:spcAft>
                <a:spcPts val="0"/>
              </a:spcAft>
              <a:buSzPts val="1100"/>
              <a:buChar char="-"/>
            </a:pPr>
            <a:r>
              <a:rPr lang="en-GB" dirty="0">
                <a:solidFill>
                  <a:schemeClr val="dk1"/>
                </a:solidFill>
              </a:rPr>
              <a:t>It is used to answer the question: Given the formula, how can we determine the state at time = t?</a:t>
            </a:r>
            <a:endParaRPr dirty="0"/>
          </a:p>
          <a:p>
            <a:pPr marL="457200" lvl="0" indent="-298450" algn="l" rtl="0">
              <a:spcBef>
                <a:spcPts val="0"/>
              </a:spcBef>
              <a:spcAft>
                <a:spcPts val="0"/>
              </a:spcAft>
              <a:buSzPts val="1100"/>
              <a:buChar char="-"/>
            </a:pPr>
            <a:r>
              <a:rPr lang="en-GB" dirty="0"/>
              <a:t>Discretization: Convert from continuous time to discrete time. This is arguably the most important step of SSMs.</a:t>
            </a:r>
            <a:endParaRPr dirty="0"/>
          </a:p>
          <a:p>
            <a:pPr marL="914400" lvl="1" indent="-298450" algn="l" rtl="0">
              <a:spcBef>
                <a:spcPts val="0"/>
              </a:spcBef>
              <a:spcAft>
                <a:spcPts val="0"/>
              </a:spcAft>
              <a:buSzPts val="1100"/>
              <a:buChar char="-"/>
            </a:pPr>
            <a:r>
              <a:rPr lang="en-GB" dirty="0"/>
              <a:t>Aim: Find value of function at certain timesteps, instead of all timesteps, and generalize..</a:t>
            </a:r>
            <a:endParaRPr dirty="0"/>
          </a:p>
          <a:p>
            <a:pPr marL="457200" lvl="0" indent="-298450" algn="l" rtl="0">
              <a:spcBef>
                <a:spcPts val="0"/>
              </a:spcBef>
              <a:spcAft>
                <a:spcPts val="0"/>
              </a:spcAft>
              <a:buSzPts val="1100"/>
              <a:buChar char="-"/>
            </a:pPr>
            <a:r>
              <a:rPr lang="en-GB" dirty="0"/>
              <a:t>There are many standard techniques to perform discretization. You can think of them as </a:t>
            </a:r>
            <a:r>
              <a:rPr lang="en-GB" dirty="0" err="1"/>
              <a:t>blackbox</a:t>
            </a:r>
            <a:r>
              <a:rPr lang="en-GB" dirty="0"/>
              <a:t> functions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Delta refers to the “step size”. Smaller the step size =&gt; Better the approximation</a:t>
            </a:r>
            <a:endParaRPr dirty="0"/>
          </a:p>
          <a:p>
            <a:pPr marL="457200" lvl="0" indent="-298450" algn="l" rtl="0">
              <a:spcBef>
                <a:spcPts val="0"/>
              </a:spcBef>
              <a:spcAft>
                <a:spcPts val="0"/>
              </a:spcAft>
              <a:buSzPts val="1100"/>
              <a:buChar char="-"/>
            </a:pPr>
            <a:r>
              <a:rPr lang="en-GB" dirty="0"/>
              <a:t>Based on the method of discretization used, you will get a different output for the matrix </a:t>
            </a:r>
            <a:r>
              <a:rPr lang="en-GB" dirty="0" err="1"/>
              <a:t>A_bar</a:t>
            </a:r>
            <a:r>
              <a:rPr lang="en-GB" dirty="0"/>
              <a:t>.</a:t>
            </a:r>
          </a:p>
          <a:p>
            <a:pPr marL="914400" lvl="1" indent="-298450" algn="l" rtl="0">
              <a:spcBef>
                <a:spcPts val="0"/>
              </a:spcBef>
              <a:spcAft>
                <a:spcPts val="0"/>
              </a:spcAft>
              <a:buSzPts val="1100"/>
              <a:buChar char="-"/>
            </a:pPr>
            <a:r>
              <a:rPr lang="en-GB" dirty="0"/>
              <a:t> The method used here is the Euler Method. </a:t>
            </a:r>
          </a:p>
          <a:p>
            <a:pPr marL="914400" lvl="1" indent="-298450" algn="l" rtl="0">
              <a:spcBef>
                <a:spcPts val="0"/>
              </a:spcBef>
              <a:spcAft>
                <a:spcPts val="0"/>
              </a:spcAft>
              <a:buSzPts val="1100"/>
              <a:buChar char="-"/>
            </a:pPr>
            <a:r>
              <a:rPr lang="en-GB" dirty="0"/>
              <a:t>Alternatives are Zero Order Hold(ZOH) or the Bilinear Transform</a:t>
            </a:r>
            <a:endParaRPr dirty="0"/>
          </a:p>
          <a:p>
            <a:pPr marL="457200" lvl="0" indent="-298450" algn="l" rtl="0">
              <a:spcBef>
                <a:spcPts val="0"/>
              </a:spcBef>
              <a:spcAft>
                <a:spcPts val="0"/>
              </a:spcAft>
              <a:buSzPts val="1100"/>
              <a:buChar char="-"/>
            </a:pPr>
            <a:r>
              <a:rPr lang="en-GB" dirty="0"/>
              <a:t>After performing the discretization step, we get the formula for generating the hidden state recursively, which can in-turn be substituted in the 2nd equation to get the output.</a:t>
            </a:r>
          </a:p>
          <a:p>
            <a:pPr marL="914400" lvl="1" indent="-298450" algn="l" rtl="0">
              <a:spcBef>
                <a:spcPts val="0"/>
              </a:spcBef>
              <a:spcAft>
                <a:spcPts val="0"/>
              </a:spcAft>
              <a:buSzPts val="1100"/>
              <a:buChar char="-"/>
            </a:pPr>
            <a:r>
              <a:rPr lang="en-GB" dirty="0"/>
              <a:t>The current hidden state depends on the previous hidden state and the input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The discrete version of the SSM is a linear recurrence, or also a Linear RNN. We can unroll the recurrent formula to get the flow shown in the image.</a:t>
            </a:r>
            <a:endParaRPr dirty="0"/>
          </a:p>
          <a:p>
            <a:pPr marL="457200" lvl="0" indent="-298450" algn="l" rtl="0">
              <a:spcBef>
                <a:spcPts val="0"/>
              </a:spcBef>
              <a:spcAft>
                <a:spcPts val="0"/>
              </a:spcAft>
              <a:buSzPts val="1100"/>
              <a:buChar char="-"/>
            </a:pPr>
            <a:r>
              <a:rPr lang="en-GB" dirty="0"/>
              <a:t>This form is great for inference, as it can compute one token at a time with constant memory, and will scale linearly with the size of the input sequence</a:t>
            </a:r>
            <a:endParaRPr dirty="0"/>
          </a:p>
          <a:p>
            <a:pPr marL="457200" lvl="0" indent="-298450" algn="l" rtl="0">
              <a:spcBef>
                <a:spcPts val="0"/>
              </a:spcBef>
              <a:spcAft>
                <a:spcPts val="0"/>
              </a:spcAft>
              <a:buSzPts val="1100"/>
              <a:buChar char="-"/>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68d3dcd4a7_1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68d3dcd4a7_1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convolutional representation is directly derived from the recurrent representation</a:t>
            </a:r>
          </a:p>
          <a:p>
            <a:pPr marL="171450" lvl="0" indent="-171450" algn="l" rtl="0">
              <a:spcBef>
                <a:spcPts val="0"/>
              </a:spcBef>
              <a:spcAft>
                <a:spcPts val="0"/>
              </a:spcAft>
              <a:buFontTx/>
              <a:buChar char="-"/>
            </a:pPr>
            <a:r>
              <a:rPr lang="en-US" dirty="0"/>
              <a:t>Given the recurrent form, we essentially expand the terms one by one.</a:t>
            </a:r>
          </a:p>
          <a:p>
            <a:pPr marL="171450" lvl="0" indent="-171450" algn="l" rtl="0">
              <a:spcBef>
                <a:spcPts val="0"/>
              </a:spcBef>
              <a:spcAft>
                <a:spcPts val="0"/>
              </a:spcAft>
              <a:buFontTx/>
              <a:buChar char="-"/>
            </a:pPr>
            <a:r>
              <a:rPr lang="en-US" dirty="0"/>
              <a:t>Assuming a initial hidden state of 0, we get the value for x_0, which can be substituted back into the equation to get the value of x_1, x_2, etc.</a:t>
            </a:r>
          </a:p>
          <a:p>
            <a:pPr marL="171450" lvl="0" indent="-171450" algn="l" rtl="0">
              <a:spcBef>
                <a:spcPts val="0"/>
              </a:spcBef>
              <a:spcAft>
                <a:spcPts val="0"/>
              </a:spcAft>
              <a:buFontTx/>
              <a:buChar char="-"/>
            </a:pPr>
            <a:r>
              <a:rPr lang="en-US" dirty="0"/>
              <a:t>Given the hidden state values, we can then substitute them into the 2</a:t>
            </a:r>
            <a:r>
              <a:rPr lang="en-US" baseline="30000" dirty="0"/>
              <a:t>nd</a:t>
            </a:r>
            <a:r>
              <a:rPr lang="en-US" dirty="0"/>
              <a:t> equation to get the </a:t>
            </a:r>
            <a:r>
              <a:rPr lang="en-US"/>
              <a:t>output values.</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6884bdb03a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6884bdb03a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6884bdb03a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6884bdb03a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6884bdb03a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26884bdb03a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6884bdb03a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6884bdb03a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68d3dcd4a7_1_3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68d3dcd4a7_1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a:t>Deep SSM has two main problems:</a:t>
            </a:r>
            <a:endParaRPr/>
          </a:p>
          <a:p>
            <a:pPr marL="914400" lvl="1" indent="-298450" algn="l" rtl="0">
              <a:spcBef>
                <a:spcPts val="0"/>
              </a:spcBef>
              <a:spcAft>
                <a:spcPts val="0"/>
              </a:spcAft>
              <a:buSzPts val="1100"/>
              <a:buChar char="-"/>
            </a:pPr>
            <a:r>
              <a:rPr lang="en-GB"/>
              <a:t>Modelling Challenge</a:t>
            </a:r>
            <a:endParaRPr/>
          </a:p>
          <a:p>
            <a:pPr marL="1371600" lvl="2" indent="-298450" algn="l" rtl="0">
              <a:spcBef>
                <a:spcPts val="0"/>
              </a:spcBef>
              <a:spcAft>
                <a:spcPts val="0"/>
              </a:spcAft>
              <a:buSzPts val="1100"/>
              <a:buChar char="-"/>
            </a:pPr>
            <a:r>
              <a:rPr lang="en-GB"/>
              <a:t>They inherit the problems of CNN and RNNs, and don’t actually work well on long context.</a:t>
            </a:r>
            <a:endParaRPr/>
          </a:p>
          <a:p>
            <a:pPr marL="1371600" lvl="2" indent="-298450" algn="l" rtl="0">
              <a:spcBef>
                <a:spcPts val="0"/>
              </a:spcBef>
              <a:spcAft>
                <a:spcPts val="0"/>
              </a:spcAft>
              <a:buSzPts val="1100"/>
              <a:buChar char="-"/>
            </a:pPr>
            <a:r>
              <a:rPr lang="en-GB"/>
              <a:t>The A_bar matrix is an important parameter because it controls the state dynamics.</a:t>
            </a:r>
            <a:endParaRPr/>
          </a:p>
          <a:p>
            <a:pPr marL="1371600" lvl="2" indent="-298450" algn="l" rtl="0">
              <a:spcBef>
                <a:spcPts val="0"/>
              </a:spcBef>
              <a:spcAft>
                <a:spcPts val="0"/>
              </a:spcAft>
              <a:buSzPts val="1100"/>
              <a:buChar char="-"/>
            </a:pPr>
            <a:r>
              <a:rPr lang="en-GB"/>
              <a:t>Randomly initializing the A matrix leads to only 60% accuracy on the sequential MNST classification task</a:t>
            </a:r>
            <a:endParaRPr/>
          </a:p>
          <a:p>
            <a:pPr marL="914400" lvl="1" indent="-298450" algn="l" rtl="0">
              <a:spcBef>
                <a:spcPts val="0"/>
              </a:spcBef>
              <a:spcAft>
                <a:spcPts val="0"/>
              </a:spcAft>
              <a:buSzPts val="1100"/>
              <a:buChar char="-"/>
            </a:pPr>
            <a:r>
              <a:rPr lang="en-GB"/>
              <a:t>Computation Challenge:</a:t>
            </a:r>
            <a:endParaRPr/>
          </a:p>
          <a:p>
            <a:pPr marL="1371600" lvl="2" indent="-298450" algn="l" rtl="0">
              <a:spcBef>
                <a:spcPts val="0"/>
              </a:spcBef>
              <a:spcAft>
                <a:spcPts val="0"/>
              </a:spcAft>
              <a:buSzPts val="1100"/>
              <a:buChar char="-"/>
            </a:pPr>
            <a:r>
              <a:rPr lang="en-GB"/>
              <a:t>There’s 3 representations of the SSM, which gives it nice properties</a:t>
            </a:r>
            <a:endParaRPr/>
          </a:p>
          <a:p>
            <a:pPr marL="1371600" lvl="2" indent="-298450" algn="l" rtl="0">
              <a:spcBef>
                <a:spcPts val="0"/>
              </a:spcBef>
              <a:spcAft>
                <a:spcPts val="0"/>
              </a:spcAft>
              <a:buSzPts val="1100"/>
              <a:buChar char="-"/>
            </a:pPr>
            <a:r>
              <a:rPr lang="en-GB"/>
              <a:t>However actually computing them is feasible, BUT very slow</a:t>
            </a:r>
            <a:endParaRPr/>
          </a:p>
          <a:p>
            <a:pPr marL="457200" lvl="0" indent="-298450" algn="l" rtl="0">
              <a:spcBef>
                <a:spcPts val="0"/>
              </a:spcBef>
              <a:spcAft>
                <a:spcPts val="0"/>
              </a:spcAft>
              <a:buSzPts val="1100"/>
              <a:buChar char="-"/>
            </a:pPr>
            <a:r>
              <a:rPr lang="en-GB"/>
              <a:t>As the power of the A matrix increases, we run into the same problems as the RNN i.e vanishing gradient</a:t>
            </a:r>
            <a:endParaRPr/>
          </a:p>
          <a:p>
            <a:pPr marL="457200" lvl="0" indent="-298450" algn="l" rtl="0">
              <a:spcBef>
                <a:spcPts val="0"/>
              </a:spcBef>
              <a:spcAft>
                <a:spcPts val="0"/>
              </a:spcAft>
              <a:buSzPts val="1100"/>
              <a:buChar char="-"/>
            </a:pPr>
            <a:r>
              <a:rPr lang="en-GB"/>
              <a:t>As the power of the A matrix increases, and the size of the state space increases(D), we need to do a lot more computation to save the state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GB"/>
              <a:t>Sequence Length -&gt; N</a:t>
            </a:r>
            <a:endParaRPr/>
          </a:p>
          <a:p>
            <a:pPr marL="0" lvl="0" indent="0" algn="l" rtl="0">
              <a:spcBef>
                <a:spcPts val="0"/>
              </a:spcBef>
              <a:spcAft>
                <a:spcPts val="0"/>
              </a:spcAft>
              <a:buNone/>
            </a:pPr>
            <a:r>
              <a:rPr lang="en-GB"/>
              <a:t>State Size -&gt; 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684099391a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684099391a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dirty="0"/>
              <a:t>The basic SSM randomly performs very poorly in practice. This could because it suffers from gradients scaling exponentially as the sequence length increases(vanishing/exploding gradients problem)</a:t>
            </a:r>
            <a:endParaRPr dirty="0"/>
          </a:p>
          <a:p>
            <a:pPr marL="457200" lvl="0" indent="-298450" algn="l" rtl="0">
              <a:spcBef>
                <a:spcPts val="0"/>
              </a:spcBef>
              <a:spcAft>
                <a:spcPts val="0"/>
              </a:spcAft>
              <a:buSzPts val="1100"/>
              <a:buChar char="-"/>
            </a:pPr>
            <a:r>
              <a:rPr lang="en-GB" dirty="0"/>
              <a:t>Based on the SSM equation, the matrix A :</a:t>
            </a:r>
            <a:endParaRPr dirty="0"/>
          </a:p>
          <a:p>
            <a:pPr marL="914400" lvl="1" indent="-298450" algn="l" rtl="0">
              <a:spcBef>
                <a:spcPts val="0"/>
              </a:spcBef>
              <a:spcAft>
                <a:spcPts val="0"/>
              </a:spcAft>
              <a:buSzPts val="1100"/>
              <a:buChar char="-"/>
            </a:pPr>
            <a:r>
              <a:rPr lang="en-GB" dirty="0"/>
              <a:t>captures information from the previous state that is used to build the current state</a:t>
            </a:r>
            <a:endParaRPr dirty="0"/>
          </a:p>
          <a:p>
            <a:pPr marL="914400" lvl="1" indent="-298450" algn="l" rtl="0">
              <a:spcBef>
                <a:spcPts val="0"/>
              </a:spcBef>
              <a:spcAft>
                <a:spcPts val="0"/>
              </a:spcAft>
              <a:buSzPts val="1100"/>
              <a:buChar char="-"/>
            </a:pPr>
            <a:r>
              <a:rPr lang="en-GB" dirty="0"/>
              <a:t>decides how this information is copied forward in time</a:t>
            </a:r>
            <a:endParaRPr dirty="0"/>
          </a:p>
          <a:p>
            <a:pPr marL="457200" lvl="0" indent="-298450" algn="l" rtl="0">
              <a:spcBef>
                <a:spcPts val="0"/>
              </a:spcBef>
              <a:spcAft>
                <a:spcPts val="0"/>
              </a:spcAft>
              <a:buSzPts val="1100"/>
              <a:buChar char="-"/>
            </a:pPr>
            <a:r>
              <a:rPr lang="en-GB" dirty="0" err="1"/>
              <a:t>HiPPO</a:t>
            </a:r>
            <a:r>
              <a:rPr lang="en-GB" dirty="0"/>
              <a:t> Matrix:</a:t>
            </a:r>
            <a:endParaRPr dirty="0"/>
          </a:p>
          <a:p>
            <a:pPr marL="914400" lvl="1" indent="-298450" algn="l" rtl="0">
              <a:spcBef>
                <a:spcPts val="0"/>
              </a:spcBef>
              <a:spcAft>
                <a:spcPts val="0"/>
              </a:spcAft>
              <a:buSzPts val="1100"/>
              <a:buChar char="-"/>
            </a:pPr>
            <a:r>
              <a:rPr lang="en-GB" dirty="0"/>
              <a:t>The name is derived from Hippocampus: part of the brain response for memory.</a:t>
            </a:r>
          </a:p>
          <a:p>
            <a:pPr marL="914400" lvl="1" indent="-298450" algn="l" rtl="0">
              <a:spcBef>
                <a:spcPts val="0"/>
              </a:spcBef>
              <a:spcAft>
                <a:spcPts val="0"/>
              </a:spcAft>
              <a:buSzPts val="1100"/>
              <a:buChar char="-"/>
            </a:pPr>
            <a:r>
              <a:rPr lang="en-GB" dirty="0"/>
              <a:t>Background from Fourier Transformers:</a:t>
            </a:r>
          </a:p>
          <a:p>
            <a:pPr marL="1371600" lvl="2" indent="-298450" algn="l" rtl="0">
              <a:spcBef>
                <a:spcPts val="0"/>
              </a:spcBef>
              <a:spcAft>
                <a:spcPts val="0"/>
              </a:spcAft>
              <a:buSzPts val="1100"/>
              <a:buChar char="-"/>
            </a:pPr>
            <a:r>
              <a:rPr lang="en-GB" dirty="0"/>
              <a:t>Fourier transforms allow decomposing a signal into a series of sinusoidal functions such that the sum of these functions will rebuild the original signal</a:t>
            </a:r>
          </a:p>
          <a:p>
            <a:pPr marL="1371600" lvl="2" indent="-298450" algn="l" rtl="0">
              <a:spcBef>
                <a:spcPts val="0"/>
              </a:spcBef>
              <a:spcAft>
                <a:spcPts val="0"/>
              </a:spcAft>
              <a:buSzPts val="1100"/>
              <a:buChar char="-"/>
            </a:pPr>
            <a:r>
              <a:rPr lang="en-GB" dirty="0"/>
              <a:t>FFT aims to rebuild the original signal exactly</a:t>
            </a:r>
          </a:p>
          <a:p>
            <a:pPr marL="914400" lvl="1" indent="-298450" algn="l" rtl="0">
              <a:spcBef>
                <a:spcPts val="0"/>
              </a:spcBef>
              <a:spcAft>
                <a:spcPts val="0"/>
              </a:spcAft>
              <a:buSzPts val="1100"/>
              <a:buChar char="-"/>
            </a:pPr>
            <a:r>
              <a:rPr lang="en-GB" dirty="0" err="1"/>
              <a:t>HiPPo</a:t>
            </a:r>
            <a:r>
              <a:rPr lang="en-GB" dirty="0"/>
              <a:t> matrices on the other hand use </a:t>
            </a:r>
            <a:r>
              <a:rPr lang="en-GB" dirty="0" err="1"/>
              <a:t>legendre</a:t>
            </a:r>
            <a:r>
              <a:rPr lang="en-GB" dirty="0"/>
              <a:t> polynomials instead of sinusoidal functions. It aims to build the most recent </a:t>
            </a:r>
          </a:p>
          <a:p>
            <a:pPr marL="457200" lvl="0" indent="-298450" algn="l" rtl="0">
              <a:spcBef>
                <a:spcPts val="0"/>
              </a:spcBef>
              <a:spcAft>
                <a:spcPts val="0"/>
              </a:spcAft>
              <a:buSzPts val="1100"/>
              <a:buChar char="-"/>
            </a:pPr>
            <a:r>
              <a:rPr lang="en-GB" dirty="0" err="1"/>
              <a:t>HiPPO</a:t>
            </a:r>
            <a:endParaRPr lang="en-GB" dirty="0"/>
          </a:p>
          <a:p>
            <a:pPr marL="914400" lvl="1" indent="-298450" algn="l" rtl="0">
              <a:spcBef>
                <a:spcPts val="0"/>
              </a:spcBef>
              <a:spcAft>
                <a:spcPts val="0"/>
              </a:spcAft>
              <a:buSzPts val="1100"/>
              <a:buChar char="-"/>
            </a:pPr>
            <a:r>
              <a:rPr lang="en-GB" dirty="0"/>
              <a:t>Stands for: High Order Polynomial Projection Operator</a:t>
            </a:r>
            <a:endParaRPr dirty="0"/>
          </a:p>
          <a:p>
            <a:pPr marL="914400" lvl="1" indent="-298450" algn="l" rtl="0">
              <a:spcBef>
                <a:spcPts val="0"/>
              </a:spcBef>
              <a:spcAft>
                <a:spcPts val="0"/>
              </a:spcAft>
              <a:buSzPts val="1100"/>
              <a:buChar char="-"/>
            </a:pPr>
            <a:r>
              <a:rPr lang="en-GB" dirty="0"/>
              <a:t>is used to initialize the matrix A</a:t>
            </a:r>
            <a:endParaRPr dirty="0"/>
          </a:p>
          <a:p>
            <a:pPr marL="914400" lvl="1" indent="-298450" algn="l" rtl="0">
              <a:spcBef>
                <a:spcPts val="0"/>
              </a:spcBef>
              <a:spcAft>
                <a:spcPts val="0"/>
              </a:spcAft>
              <a:buSzPts val="1100"/>
              <a:buChar char="-"/>
            </a:pPr>
            <a:r>
              <a:rPr lang="en-GB" dirty="0"/>
              <a:t>Aim:</a:t>
            </a:r>
            <a:endParaRPr dirty="0"/>
          </a:p>
          <a:p>
            <a:pPr marL="1371600" lvl="2" indent="-298450" algn="l" rtl="0">
              <a:spcBef>
                <a:spcPts val="0"/>
              </a:spcBef>
              <a:spcAft>
                <a:spcPts val="0"/>
              </a:spcAft>
              <a:buSzPts val="1100"/>
              <a:buChar char="-"/>
            </a:pPr>
            <a:r>
              <a:rPr lang="en-GB" dirty="0"/>
              <a:t>Compress the past history into a state that has enough information to approximately reconstruct the history.</a:t>
            </a:r>
          </a:p>
          <a:p>
            <a:pPr marL="914400" lvl="1" indent="-298450" algn="l" rtl="0">
              <a:spcBef>
                <a:spcPts val="0"/>
              </a:spcBef>
              <a:spcAft>
                <a:spcPts val="0"/>
              </a:spcAft>
              <a:buSzPts val="1100"/>
              <a:buChar char="-"/>
            </a:pPr>
            <a:r>
              <a:rPr lang="en-GB" dirty="0"/>
              <a:t>In the image, the red signal is the one we want to approximate, and the black lines represent the </a:t>
            </a:r>
            <a:r>
              <a:rPr lang="en-GB" dirty="0" err="1"/>
              <a:t>legendre</a:t>
            </a:r>
            <a:r>
              <a:rPr lang="en-GB" dirty="0"/>
              <a:t> </a:t>
            </a:r>
            <a:r>
              <a:rPr lang="en-GB" dirty="0" err="1"/>
              <a:t>coefficents</a:t>
            </a:r>
            <a:r>
              <a:rPr lang="en-GB" dirty="0"/>
              <a:t>.</a:t>
            </a:r>
          </a:p>
          <a:p>
            <a:pPr marL="914400" lvl="1" indent="-298450" algn="l" rtl="0">
              <a:spcBef>
                <a:spcPts val="0"/>
              </a:spcBef>
              <a:spcAft>
                <a:spcPts val="0"/>
              </a:spcAft>
              <a:buSzPts val="1100"/>
              <a:buChar char="-"/>
            </a:pPr>
            <a:r>
              <a:rPr lang="en-GB" dirty="0"/>
              <a:t>Intuition</a:t>
            </a:r>
          </a:p>
          <a:p>
            <a:pPr marL="1371600" lvl="2" indent="-298450" algn="l" rtl="0">
              <a:spcBef>
                <a:spcPts val="0"/>
              </a:spcBef>
              <a:spcAft>
                <a:spcPts val="0"/>
              </a:spcAft>
              <a:buSzPts val="1100"/>
              <a:buChar char="-"/>
            </a:pPr>
            <a:r>
              <a:rPr lang="en-GB" dirty="0"/>
              <a:t>The matrix A represents learned coefficients</a:t>
            </a:r>
          </a:p>
          <a:p>
            <a:pPr marL="1371600" lvl="2" indent="-298450" algn="l" rtl="0">
              <a:spcBef>
                <a:spcPts val="0"/>
              </a:spcBef>
              <a:spcAft>
                <a:spcPts val="0"/>
              </a:spcAft>
              <a:buSzPts val="1100"/>
              <a:buChar char="-"/>
            </a:pPr>
            <a:r>
              <a:rPr lang="en-GB" dirty="0"/>
              <a:t>Instead of having FFT coefficients, it will instead have the coefficients for the </a:t>
            </a:r>
            <a:r>
              <a:rPr lang="en-GB" dirty="0" err="1"/>
              <a:t>legendre</a:t>
            </a:r>
            <a:r>
              <a:rPr lang="en-GB" dirty="0"/>
              <a:t> polynomial</a:t>
            </a:r>
          </a:p>
          <a:p>
            <a:pPr marL="914400" lvl="1" indent="-298450" algn="l" rtl="0">
              <a:spcBef>
                <a:spcPts val="0"/>
              </a:spcBef>
              <a:spcAft>
                <a:spcPts val="0"/>
              </a:spcAft>
              <a:buSzPts val="1100"/>
              <a:buChar char="-"/>
            </a:pPr>
            <a:r>
              <a:rPr lang="en-US" dirty="0"/>
              <a:t>Using</a:t>
            </a:r>
          </a:p>
          <a:p>
            <a:pPr marL="457200" lvl="0" indent="-298450" algn="l" rtl="0">
              <a:spcBef>
                <a:spcPts val="0"/>
              </a:spcBef>
              <a:spcAft>
                <a:spcPts val="0"/>
              </a:spcAft>
              <a:buSzPts val="1100"/>
              <a:buChar char="-"/>
            </a:pPr>
            <a:r>
              <a:rPr lang="en-GB" dirty="0"/>
              <a:t>The matrix is obtained can improve the performance of SSM on SEQUENTIAL MNIST classification from 60% to 98%.</a:t>
            </a:r>
          </a:p>
          <a:p>
            <a:pPr marL="457200" lvl="0" indent="-298450" algn="l" rtl="0">
              <a:spcBef>
                <a:spcPts val="0"/>
              </a:spcBef>
              <a:spcAft>
                <a:spcPts val="0"/>
              </a:spcAft>
              <a:buSzPts val="1100"/>
              <a:buChar char="-"/>
            </a:pPr>
            <a:endParaRPr lang="en-GB" dirty="0"/>
          </a:p>
          <a:p>
            <a:pPr marL="457200" lvl="0" indent="-298450" algn="l" rtl="0">
              <a:spcBef>
                <a:spcPts val="0"/>
              </a:spcBef>
              <a:spcAft>
                <a:spcPts val="0"/>
              </a:spcAft>
              <a:buSzPts val="1100"/>
              <a:buChar char="-"/>
            </a:pPr>
            <a:endParaRPr lang="en-GB" dirty="0"/>
          </a:p>
          <a:p>
            <a:pPr marL="457200" lvl="0" indent="-298450" algn="l" rtl="0">
              <a:spcBef>
                <a:spcPts val="0"/>
              </a:spcBef>
              <a:spcAft>
                <a:spcPts val="0"/>
              </a:spcAft>
              <a:buSzPts val="1100"/>
              <a:buChar char="-"/>
            </a:pPr>
            <a:r>
              <a:rPr lang="en-GB" dirty="0"/>
              <a:t>Finally, structured matrices just breaks down the A matrix into specialized matrices which have better properties for training, and are easier to compute for the convolutional kernel.</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68d3dcd4a7_1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268d3dcd4a7_1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Based on the above blocks, the S4 model is trained.</a:t>
            </a:r>
          </a:p>
          <a:p>
            <a:pPr marL="171450" lvl="0" indent="-171450" algn="l" rtl="0">
              <a:spcBef>
                <a:spcPts val="0"/>
              </a:spcBef>
              <a:spcAft>
                <a:spcPts val="0"/>
              </a:spcAft>
              <a:buFontTx/>
              <a:buChar char="-"/>
            </a:pPr>
            <a:r>
              <a:rPr lang="en-US" dirty="0"/>
              <a:t>We see that S4 demonstrates great performance on the LRA benchmark, and is the first model to solve the Path-X task</a:t>
            </a:r>
          </a:p>
          <a:p>
            <a:pPr marL="171450" lvl="0" indent="-171450" algn="l" rtl="0">
              <a:spcBef>
                <a:spcPts val="0"/>
              </a:spcBef>
              <a:spcAft>
                <a:spcPts val="0"/>
              </a:spcAft>
              <a:buFontTx/>
              <a:buChar char="-"/>
            </a:pPr>
            <a:r>
              <a:rPr lang="en-US" dirty="0"/>
              <a:t>The model also works extremely well on image and audio signal datasets.</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68d3dcd4a7_1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268d3dcd4a7_1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dirty="0"/>
              <a:t>S4 models have two main problems: Performance on language-modelling tasks and efficiency on short-sequences</a:t>
            </a:r>
            <a:endParaRPr dirty="0"/>
          </a:p>
          <a:p>
            <a:pPr marL="457200" lvl="0" indent="-298450" algn="l" rtl="0">
              <a:spcBef>
                <a:spcPts val="0"/>
              </a:spcBef>
              <a:spcAft>
                <a:spcPts val="0"/>
              </a:spcAft>
              <a:buSzPts val="1100"/>
              <a:buChar char="-"/>
            </a:pPr>
            <a:r>
              <a:rPr lang="en-GB" dirty="0"/>
              <a:t>Language Modelling</a:t>
            </a:r>
            <a:endParaRPr dirty="0"/>
          </a:p>
          <a:p>
            <a:pPr marL="914400" lvl="1" indent="-298450" algn="l" rtl="0">
              <a:spcBef>
                <a:spcPts val="0"/>
              </a:spcBef>
              <a:spcAft>
                <a:spcPts val="0"/>
              </a:spcAft>
              <a:buSzPts val="1100"/>
              <a:buChar char="-"/>
            </a:pPr>
            <a:r>
              <a:rPr lang="en-GB" dirty="0"/>
              <a:t>While S4 does well on long-context tasks over audio and images, it still lags behind transformers on the language modelling task.</a:t>
            </a:r>
            <a:endParaRPr dirty="0"/>
          </a:p>
          <a:p>
            <a:pPr marL="914400" lvl="1" indent="-298450" algn="l" rtl="0">
              <a:spcBef>
                <a:spcPts val="0"/>
              </a:spcBef>
              <a:spcAft>
                <a:spcPts val="0"/>
              </a:spcAft>
              <a:buSzPts val="1100"/>
              <a:buChar char="-"/>
            </a:pPr>
            <a:r>
              <a:rPr lang="en-GB" dirty="0"/>
              <a:t>Specifically, variants of the SSM model (S4D, GSS) are almost 5 perplexity points worse than transformers of a similar size on the </a:t>
            </a:r>
            <a:r>
              <a:rPr lang="en-GB" dirty="0" err="1"/>
              <a:t>OpenWebText</a:t>
            </a:r>
            <a:r>
              <a:rPr lang="en-GB" dirty="0"/>
              <a:t>(owt) dataset.</a:t>
            </a:r>
            <a:endParaRPr dirty="0"/>
          </a:p>
          <a:p>
            <a:pPr marL="1371600" lvl="2" indent="-298450" algn="l" rtl="0">
              <a:spcBef>
                <a:spcPts val="0"/>
              </a:spcBef>
              <a:spcAft>
                <a:spcPts val="0"/>
              </a:spcAft>
              <a:buSzPts val="1100"/>
              <a:buChar char="-"/>
            </a:pPr>
            <a:r>
              <a:rPr lang="en-GB" dirty="0"/>
              <a:t>This is the performance difference between a 125M parameter transformers and a 6.7B parameter transformer</a:t>
            </a:r>
            <a:endParaRPr dirty="0"/>
          </a:p>
          <a:p>
            <a:pPr marL="457200" lvl="0" indent="-298450" algn="l" rtl="0">
              <a:spcBef>
                <a:spcPts val="0"/>
              </a:spcBef>
              <a:spcAft>
                <a:spcPts val="0"/>
              </a:spcAft>
              <a:buSzPts val="1100"/>
              <a:buChar char="-"/>
            </a:pPr>
            <a:r>
              <a:rPr lang="en-GB" dirty="0"/>
              <a:t>Short Sequence Efficiency:</a:t>
            </a:r>
            <a:endParaRPr dirty="0"/>
          </a:p>
          <a:p>
            <a:pPr marL="914400" lvl="1" indent="-298450" algn="l" rtl="0">
              <a:spcBef>
                <a:spcPts val="0"/>
              </a:spcBef>
              <a:spcAft>
                <a:spcPts val="0"/>
              </a:spcAft>
              <a:buSzPts val="1100"/>
              <a:buChar char="-"/>
            </a:pPr>
            <a:r>
              <a:rPr lang="en-GB" dirty="0"/>
              <a:t>The time taken to train SSMs on short sequences(under 2k) is longer than the time required by transformers.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Before we look at a series of models that aim to address these shortcomings, we need to briefly talk about GPU memory</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684099391a_0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684099391a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goal of sequence modelling: Map an input sequence to an output sequence</a:t>
            </a:r>
            <a:endParaRPr/>
          </a:p>
          <a:p>
            <a:pPr marL="0" lvl="0" indent="0" algn="l" rtl="0">
              <a:spcBef>
                <a:spcPts val="0"/>
              </a:spcBef>
              <a:spcAft>
                <a:spcPts val="0"/>
              </a:spcAft>
              <a:buNone/>
            </a:pPr>
            <a:endParaRPr/>
          </a:p>
          <a:p>
            <a:pPr marL="0" lvl="0" indent="0" algn="l" rtl="0">
              <a:spcBef>
                <a:spcPts val="0"/>
              </a:spcBef>
              <a:spcAft>
                <a:spcPts val="0"/>
              </a:spcAft>
              <a:buNone/>
            </a:pPr>
            <a:r>
              <a:rPr lang="en-GB"/>
              <a:t>We can map a discrete input sequence x(t) to a discrete output sequence y(t), or a continuous sequence x(t) to a continuous output sequence y(t).</a:t>
            </a:r>
            <a:endParaRPr/>
          </a:p>
          <a:p>
            <a:pPr marL="0" lvl="0" indent="0" algn="l" rtl="0">
              <a:spcBef>
                <a:spcPts val="0"/>
              </a:spcBef>
              <a:spcAft>
                <a:spcPts val="0"/>
              </a:spcAft>
              <a:buNone/>
            </a:pPr>
            <a:endParaRPr/>
          </a:p>
          <a:p>
            <a:pPr marL="0" lvl="0" indent="0" algn="l" rtl="0">
              <a:spcBef>
                <a:spcPts val="0"/>
              </a:spcBef>
              <a:spcAft>
                <a:spcPts val="0"/>
              </a:spcAft>
              <a:buNone/>
            </a:pPr>
            <a:r>
              <a:rPr lang="en-GB"/>
              <a:t>Discrete sequences can be counted and measured separately, such as words in a sentence.</a:t>
            </a:r>
            <a:endParaRPr/>
          </a:p>
          <a:p>
            <a:pPr marL="0" lvl="0" indent="0" algn="l" rtl="0">
              <a:spcBef>
                <a:spcPts val="0"/>
              </a:spcBef>
              <a:spcAft>
                <a:spcPts val="0"/>
              </a:spcAft>
              <a:buNone/>
            </a:pPr>
            <a:r>
              <a:rPr lang="en-GB"/>
              <a:t>Continuous sequences change with time. Eg: Audio signals, DNA, etc.</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684099391a_0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684099391a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dirty="0"/>
              <a:t>HBM: High Bandwidth memory. Output of the command `</a:t>
            </a:r>
            <a:r>
              <a:rPr lang="en-GB" dirty="0" err="1"/>
              <a:t>nvidia-smi</a:t>
            </a:r>
            <a:r>
              <a:rPr lang="en-GB" dirty="0"/>
              <a:t>`</a:t>
            </a:r>
            <a:endParaRPr dirty="0"/>
          </a:p>
          <a:p>
            <a:pPr marL="457200" lvl="0" indent="-298450" algn="l" rtl="0">
              <a:spcBef>
                <a:spcPts val="0"/>
              </a:spcBef>
              <a:spcAft>
                <a:spcPts val="0"/>
              </a:spcAft>
              <a:buSzPts val="1100"/>
              <a:buChar char="-"/>
            </a:pPr>
            <a:r>
              <a:rPr lang="en-GB" dirty="0"/>
              <a:t>GPU SRAM: Static Random access memory ram. This is closest to the GPU compute units, making computations in SRAM an order of magnitude faster than the HBM</a:t>
            </a:r>
            <a:endParaRPr dirty="0"/>
          </a:p>
          <a:p>
            <a:pPr marL="457200" lvl="0" indent="-298450" algn="l" rtl="0">
              <a:spcBef>
                <a:spcPts val="0"/>
              </a:spcBef>
              <a:spcAft>
                <a:spcPts val="0"/>
              </a:spcAft>
              <a:buSzPts val="1100"/>
              <a:buChar char="-"/>
            </a:pPr>
            <a:r>
              <a:rPr lang="en-GB" dirty="0"/>
              <a:t>Main difference between GPUs</a:t>
            </a:r>
            <a:endParaRPr dirty="0"/>
          </a:p>
          <a:p>
            <a:pPr marL="914400" lvl="1" indent="-298450" algn="l" rtl="0">
              <a:spcBef>
                <a:spcPts val="0"/>
              </a:spcBef>
              <a:spcAft>
                <a:spcPts val="0"/>
              </a:spcAft>
              <a:buSzPts val="1100"/>
              <a:buChar char="-"/>
            </a:pPr>
            <a:r>
              <a:rPr lang="en-GB" dirty="0"/>
              <a:t>Size of the HBM</a:t>
            </a:r>
            <a:endParaRPr dirty="0"/>
          </a:p>
          <a:p>
            <a:pPr marL="914400" lvl="1" indent="-298450" algn="l" rtl="0">
              <a:spcBef>
                <a:spcPts val="0"/>
              </a:spcBef>
              <a:spcAft>
                <a:spcPts val="0"/>
              </a:spcAft>
              <a:buSzPts val="1100"/>
              <a:buChar char="-"/>
            </a:pPr>
            <a:r>
              <a:rPr lang="en-GB" dirty="0"/>
              <a:t>IO speed(bandwidth) between HBM and SRAM</a:t>
            </a:r>
            <a:endParaRPr dirty="0"/>
          </a:p>
          <a:p>
            <a:pPr marL="457200" lvl="0" indent="-298450" algn="l" rtl="0">
              <a:spcBef>
                <a:spcPts val="0"/>
              </a:spcBef>
              <a:spcAft>
                <a:spcPts val="0"/>
              </a:spcAft>
              <a:buSzPts val="1100"/>
              <a:buChar char="-"/>
            </a:pPr>
            <a:r>
              <a:rPr lang="en-GB" dirty="0"/>
              <a:t>Key takeaway:</a:t>
            </a:r>
            <a:endParaRPr dirty="0"/>
          </a:p>
          <a:p>
            <a:pPr marL="914400" lvl="1" indent="-298450" algn="l" rtl="0">
              <a:spcBef>
                <a:spcPts val="0"/>
              </a:spcBef>
              <a:spcAft>
                <a:spcPts val="0"/>
              </a:spcAft>
              <a:buSzPts val="1100"/>
              <a:buChar char="-"/>
            </a:pPr>
            <a:r>
              <a:rPr lang="en-GB" dirty="0"/>
              <a:t>SRAM is faster than HBM</a:t>
            </a:r>
            <a:endParaRPr dirty="0"/>
          </a:p>
          <a:p>
            <a:pPr marL="914400" lvl="1" indent="-298450" algn="l" rtl="0">
              <a:spcBef>
                <a:spcPts val="0"/>
              </a:spcBef>
              <a:spcAft>
                <a:spcPts val="0"/>
              </a:spcAft>
              <a:buSzPts val="1100"/>
              <a:buChar char="-"/>
            </a:pPr>
            <a:r>
              <a:rPr lang="en-GB" dirty="0"/>
              <a:t>Moving data between HBM and SRAM is really expensive</a:t>
            </a:r>
          </a:p>
          <a:p>
            <a:pPr marL="457200" lvl="0" indent="-298450" algn="l" rtl="0">
              <a:spcBef>
                <a:spcPts val="0"/>
              </a:spcBef>
              <a:spcAft>
                <a:spcPts val="0"/>
              </a:spcAft>
              <a:buSzPts val="1100"/>
              <a:buChar char="-"/>
            </a:pPr>
            <a:r>
              <a:rPr lang="en-GB" dirty="0"/>
              <a:t>Most memory efficient algorithms include a combination of the following optimizations:</a:t>
            </a:r>
          </a:p>
          <a:p>
            <a:pPr marL="914400" lvl="1" indent="-298450" algn="l" rtl="0">
              <a:spcBef>
                <a:spcPts val="0"/>
              </a:spcBef>
              <a:spcAft>
                <a:spcPts val="0"/>
              </a:spcAft>
              <a:buSzPts val="1100"/>
              <a:buChar char="-"/>
            </a:pPr>
            <a:r>
              <a:rPr lang="en-GB" dirty="0"/>
              <a:t>Kernel Fusion</a:t>
            </a:r>
          </a:p>
          <a:p>
            <a:pPr marL="914400" lvl="1" indent="-298450" algn="l" rtl="0">
              <a:spcBef>
                <a:spcPts val="0"/>
              </a:spcBef>
              <a:spcAft>
                <a:spcPts val="0"/>
              </a:spcAft>
              <a:buSzPts val="1100"/>
              <a:buChar char="-"/>
            </a:pPr>
            <a:r>
              <a:rPr lang="en-GB" dirty="0" err="1"/>
              <a:t>Recomputation</a:t>
            </a:r>
            <a:endParaRPr lang="en-GB" dirty="0"/>
          </a:p>
          <a:p>
            <a:pPr marL="914400" lvl="1" indent="-298450" algn="l" rtl="0">
              <a:spcBef>
                <a:spcPts val="0"/>
              </a:spcBef>
              <a:spcAft>
                <a:spcPts val="0"/>
              </a:spcAft>
              <a:buSzPts val="1100"/>
              <a:buChar char="-"/>
            </a:pPr>
            <a:r>
              <a:rPr lang="en-GB" dirty="0"/>
              <a:t>Parallelism	</a:t>
            </a:r>
          </a:p>
          <a:p>
            <a:pPr marL="457200" lvl="0" indent="-298450" algn="l" rtl="0">
              <a:spcBef>
                <a:spcPts val="0"/>
              </a:spcBef>
              <a:spcAft>
                <a:spcPts val="0"/>
              </a:spcAft>
              <a:buSzPts val="1100"/>
              <a:buChar char="-"/>
            </a:pPr>
            <a:r>
              <a:rPr lang="en-GB" dirty="0"/>
              <a:t>Let’s explore them. We start with kernel fusion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68d3dcd4a7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68d3dcd4a7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Say you need to compute the expression y = </a:t>
            </a:r>
            <a:r>
              <a:rPr lang="en-US" dirty="0" err="1"/>
              <a:t>Ax+b</a:t>
            </a:r>
            <a:r>
              <a:rPr lang="en-US" dirty="0"/>
              <a:t>, where A, x and B are tensors</a:t>
            </a:r>
          </a:p>
          <a:p>
            <a:pPr marL="171450" lvl="0" indent="-171450" algn="l" rtl="0">
              <a:spcBef>
                <a:spcPts val="0"/>
              </a:spcBef>
              <a:spcAft>
                <a:spcPts val="0"/>
              </a:spcAft>
              <a:buFontTx/>
              <a:buChar char="-"/>
            </a:pPr>
            <a:r>
              <a:rPr lang="en-US" dirty="0"/>
              <a:t>In the naïve implementation we would first:</a:t>
            </a:r>
          </a:p>
          <a:p>
            <a:pPr marL="628650" lvl="1" indent="-171450" algn="l" rtl="0">
              <a:spcBef>
                <a:spcPts val="0"/>
              </a:spcBef>
              <a:spcAft>
                <a:spcPts val="0"/>
              </a:spcAft>
              <a:buFontTx/>
              <a:buChar char="-"/>
            </a:pPr>
            <a:r>
              <a:rPr lang="en-US" dirty="0"/>
              <a:t>Copy A and x from HBM to SRAM, perform the computation </a:t>
            </a:r>
          </a:p>
          <a:p>
            <a:pPr marL="628650" lvl="1" indent="-171450" algn="l" rtl="0">
              <a:spcBef>
                <a:spcPts val="0"/>
              </a:spcBef>
              <a:spcAft>
                <a:spcPts val="0"/>
              </a:spcAft>
              <a:buFontTx/>
              <a:buChar char="-"/>
            </a:pPr>
            <a:r>
              <a:rPr lang="en-US" dirty="0"/>
              <a:t>Copy result back to global memory</a:t>
            </a:r>
          </a:p>
          <a:p>
            <a:pPr marL="171450" lvl="0" indent="-171450" algn="l" rtl="0">
              <a:spcBef>
                <a:spcPts val="0"/>
              </a:spcBef>
              <a:spcAft>
                <a:spcPts val="0"/>
              </a:spcAft>
              <a:buFontTx/>
              <a:buChar char="-"/>
            </a:pPr>
            <a:r>
              <a:rPr lang="en-US" dirty="0"/>
              <a:t>Then we would:</a:t>
            </a:r>
          </a:p>
          <a:p>
            <a:pPr marL="628650" lvl="1" indent="-171450" algn="l" rtl="0">
              <a:spcBef>
                <a:spcPts val="0"/>
              </a:spcBef>
              <a:spcAft>
                <a:spcPts val="0"/>
              </a:spcAft>
              <a:buFontTx/>
              <a:buChar char="-"/>
            </a:pPr>
            <a:r>
              <a:rPr lang="en-US" dirty="0"/>
              <a:t>Copy the temp variable and B back into GPU memory, perform the computation</a:t>
            </a:r>
          </a:p>
          <a:p>
            <a:pPr marL="628650" lvl="1" indent="-171450" algn="l" rtl="0">
              <a:spcBef>
                <a:spcPts val="0"/>
              </a:spcBef>
              <a:spcAft>
                <a:spcPts val="0"/>
              </a:spcAft>
              <a:buFontTx/>
              <a:buChar char="-"/>
            </a:pPr>
            <a:r>
              <a:rPr lang="en-US" dirty="0"/>
              <a:t>Return the result</a:t>
            </a:r>
          </a:p>
          <a:p>
            <a:pPr marL="171450" lvl="0" indent="-171450" algn="l" rtl="0">
              <a:spcBef>
                <a:spcPts val="0"/>
              </a:spcBef>
              <a:spcAft>
                <a:spcPts val="0"/>
              </a:spcAft>
              <a:buFontTx/>
              <a:buChar char="-"/>
            </a:pPr>
            <a:r>
              <a:rPr lang="en-US" dirty="0"/>
              <a:t>The main problems here are:</a:t>
            </a:r>
          </a:p>
          <a:p>
            <a:pPr marL="628650" lvl="1" indent="-171450" algn="l" rtl="0">
              <a:spcBef>
                <a:spcPts val="0"/>
              </a:spcBef>
              <a:spcAft>
                <a:spcPts val="0"/>
              </a:spcAft>
              <a:buFontTx/>
              <a:buChar char="-"/>
            </a:pPr>
            <a:r>
              <a:rPr lang="en-US" dirty="0"/>
              <a:t>We are moving data between HBM and SRAM multiple times, causing IO that is slower than compute speed</a:t>
            </a:r>
          </a:p>
          <a:p>
            <a:pPr marL="628650" lvl="1" indent="-171450" algn="l" rtl="0">
              <a:spcBef>
                <a:spcPts val="0"/>
              </a:spcBef>
              <a:spcAft>
                <a:spcPts val="0"/>
              </a:spcAft>
              <a:buFontTx/>
              <a:buChar char="-"/>
            </a:pPr>
            <a:r>
              <a:rPr lang="en-US" dirty="0"/>
              <a:t>We are also storing intermediate values, which occupy memory but are not really used after this computation</a:t>
            </a:r>
          </a:p>
          <a:p>
            <a:pPr marL="171450" lvl="0" indent="-171450" algn="l" rtl="0">
              <a:spcBef>
                <a:spcPts val="0"/>
              </a:spcBef>
              <a:spcAft>
                <a:spcPts val="0"/>
              </a:spcAft>
              <a:buFontTx/>
              <a:buChar char="-"/>
            </a:pPr>
            <a:endParaRPr lang="en-US" dirty="0"/>
          </a:p>
          <a:p>
            <a:pPr marL="171450" lvl="0" indent="-171450" algn="l" rtl="0">
              <a:spcBef>
                <a:spcPts val="0"/>
              </a:spcBef>
              <a:spcAft>
                <a:spcPts val="0"/>
              </a:spcAft>
              <a:buFontTx/>
              <a:buChar char="-"/>
            </a:pPr>
            <a:r>
              <a:rPr lang="en-US" dirty="0"/>
              <a:t>Instead, Kernel Fusion aims to:</a:t>
            </a:r>
          </a:p>
          <a:p>
            <a:pPr marL="628650" lvl="1" indent="-171450" algn="l" rtl="0">
              <a:spcBef>
                <a:spcPts val="0"/>
              </a:spcBef>
              <a:spcAft>
                <a:spcPts val="0"/>
              </a:spcAft>
              <a:buFontTx/>
              <a:buChar char="-"/>
            </a:pPr>
            <a:r>
              <a:rPr lang="en-US" dirty="0"/>
              <a:t>Combine similar operations in a single operation. It will load A, x and B in one operation to SRAM, and compute the result using a single operation</a:t>
            </a:r>
          </a:p>
          <a:p>
            <a:pPr marL="628650" lvl="1" indent="-171450" algn="l" rtl="0">
              <a:spcBef>
                <a:spcPts val="0"/>
              </a:spcBef>
              <a:spcAft>
                <a:spcPts val="0"/>
              </a:spcAft>
              <a:buFontTx/>
              <a:buChar char="-"/>
            </a:pPr>
            <a:r>
              <a:rPr lang="en-US" dirty="0"/>
              <a:t>This is called fused-add-multiply</a:t>
            </a:r>
          </a:p>
          <a:p>
            <a:pPr marL="171450" lvl="0" indent="-171450" algn="l" rtl="0">
              <a:spcBef>
                <a:spcPts val="0"/>
              </a:spcBef>
              <a:spcAft>
                <a:spcPts val="0"/>
              </a:spcAft>
              <a:buFontTx/>
              <a:buChar char="-"/>
            </a:pPr>
            <a:r>
              <a:rPr lang="en-US" dirty="0"/>
              <a:t>It also avoids moving data multiple times between HBM and SRAM, and storing intermediate values, thereby making the entire computation a order of magnitude faster.</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68d3dcd4a7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268d3dcd4a7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dirty="0"/>
              <a:t>The most popular method for computing the attention matrix is </a:t>
            </a:r>
            <a:r>
              <a:rPr lang="en-GB" dirty="0" err="1"/>
              <a:t>FlashAttention</a:t>
            </a:r>
            <a:r>
              <a:rPr lang="en-GB" dirty="0"/>
              <a:t>, and internally it also uses the Kernel Fusion trick.</a:t>
            </a:r>
          </a:p>
          <a:p>
            <a:pPr marL="457200" lvl="0" indent="-298450" algn="l" rtl="0">
              <a:spcBef>
                <a:spcPts val="0"/>
              </a:spcBef>
              <a:spcAft>
                <a:spcPts val="0"/>
              </a:spcAft>
              <a:buSzPts val="1100"/>
              <a:buChar char="-"/>
            </a:pPr>
            <a:r>
              <a:rPr lang="en-GB" dirty="0"/>
              <a:t>Recall that the attention formula contains a </a:t>
            </a:r>
            <a:r>
              <a:rPr lang="en-GB" dirty="0" err="1"/>
              <a:t>softmax</a:t>
            </a:r>
            <a:r>
              <a:rPr lang="en-GB" dirty="0"/>
              <a:t> term over the query and key matrices, which are the added to the “value” matrix</a:t>
            </a:r>
          </a:p>
          <a:p>
            <a:pPr marL="457200" lvl="0" indent="-298450" algn="l" rtl="0">
              <a:spcBef>
                <a:spcPts val="0"/>
              </a:spcBef>
              <a:spcAft>
                <a:spcPts val="0"/>
              </a:spcAft>
              <a:buSzPts val="1100"/>
              <a:buChar char="-"/>
            </a:pPr>
            <a:r>
              <a:rPr lang="en-GB" dirty="0"/>
              <a:t>Naive Attention</a:t>
            </a:r>
            <a:endParaRPr dirty="0"/>
          </a:p>
          <a:p>
            <a:pPr marL="914400" lvl="1" indent="-298450" algn="l" rtl="0">
              <a:spcBef>
                <a:spcPts val="0"/>
              </a:spcBef>
              <a:spcAft>
                <a:spcPts val="0"/>
              </a:spcAft>
              <a:buSzPts val="1100"/>
              <a:buChar char="-"/>
            </a:pPr>
            <a:r>
              <a:rPr lang="en-GB" dirty="0"/>
              <a:t>Move data multiple times between HBM and SRAM</a:t>
            </a:r>
            <a:endParaRPr dirty="0"/>
          </a:p>
          <a:p>
            <a:pPr marL="914400" lvl="1" indent="-298450" algn="l" rtl="0">
              <a:spcBef>
                <a:spcPts val="0"/>
              </a:spcBef>
              <a:spcAft>
                <a:spcPts val="0"/>
              </a:spcAft>
              <a:buSzPts val="1100"/>
              <a:buChar char="-"/>
            </a:pPr>
            <a:r>
              <a:rPr lang="en-GB" dirty="0"/>
              <a:t>Slow</a:t>
            </a:r>
            <a:endParaRPr dirty="0"/>
          </a:p>
          <a:p>
            <a:pPr marL="457200" lvl="0" indent="-298450" algn="l" rtl="0">
              <a:spcBef>
                <a:spcPts val="0"/>
              </a:spcBef>
              <a:spcAft>
                <a:spcPts val="0"/>
              </a:spcAft>
              <a:buSzPts val="1100"/>
              <a:buChar char="-"/>
            </a:pPr>
            <a:r>
              <a:rPr lang="en-GB" dirty="0"/>
              <a:t>Flash Attention:</a:t>
            </a:r>
            <a:endParaRPr dirty="0"/>
          </a:p>
          <a:p>
            <a:pPr marL="914400" lvl="1" indent="-298450" algn="l" rtl="0">
              <a:spcBef>
                <a:spcPts val="0"/>
              </a:spcBef>
              <a:spcAft>
                <a:spcPts val="0"/>
              </a:spcAft>
              <a:buSzPts val="1100"/>
              <a:buChar char="-"/>
            </a:pPr>
            <a:r>
              <a:rPr lang="en-GB" dirty="0"/>
              <a:t>Use kernel fusion to compute multiple operations in one go</a:t>
            </a:r>
          </a:p>
          <a:p>
            <a:pPr marL="914400" lvl="1" indent="-298450" algn="l" rtl="0">
              <a:spcBef>
                <a:spcPts val="0"/>
              </a:spcBef>
              <a:spcAft>
                <a:spcPts val="0"/>
              </a:spcAft>
              <a:buSzPts val="1100"/>
              <a:buChar char="-"/>
            </a:pPr>
            <a:r>
              <a:rPr lang="en-GB" dirty="0"/>
              <a:t>Split the input key and query matrices into blocks, compute intermediate results and add them to the value matrices to get a intermediate output.</a:t>
            </a:r>
          </a:p>
          <a:p>
            <a:pPr marL="914400" lvl="1" indent="-298450" algn="l" rtl="0">
              <a:spcBef>
                <a:spcPts val="0"/>
              </a:spcBef>
              <a:spcAft>
                <a:spcPts val="0"/>
              </a:spcAft>
              <a:buSzPts val="1100"/>
              <a:buChar char="-"/>
            </a:pPr>
            <a:r>
              <a:rPr lang="en-GB" dirty="0"/>
              <a:t>You might ask: The </a:t>
            </a:r>
            <a:r>
              <a:rPr lang="en-GB" dirty="0" err="1"/>
              <a:t>softmax</a:t>
            </a:r>
            <a:r>
              <a:rPr lang="en-GB" dirty="0"/>
              <a:t> operation cannot be done in parallel, since it outputs a distribution OVER ALL CLASSES.</a:t>
            </a:r>
            <a:endParaRPr dirty="0"/>
          </a:p>
          <a:p>
            <a:pPr marL="914400" lvl="1" indent="-298450" algn="l" rtl="0">
              <a:spcBef>
                <a:spcPts val="0"/>
              </a:spcBef>
              <a:spcAft>
                <a:spcPts val="0"/>
              </a:spcAft>
              <a:buSzPts val="1100"/>
              <a:buChar char="-"/>
            </a:pPr>
            <a:r>
              <a:rPr lang="en-GB" dirty="0"/>
              <a:t>This is solved using the </a:t>
            </a:r>
            <a:r>
              <a:rPr lang="en-GB" dirty="0" err="1"/>
              <a:t>Softmax</a:t>
            </a:r>
            <a:r>
              <a:rPr lang="en-GB" dirty="0"/>
              <a:t> Rescaling trick, as shown in the image.</a:t>
            </a:r>
          </a:p>
          <a:p>
            <a:pPr marL="914400" lvl="1" indent="-298450" algn="l" rtl="0">
              <a:spcBef>
                <a:spcPts val="0"/>
              </a:spcBef>
              <a:spcAft>
                <a:spcPts val="0"/>
              </a:spcAft>
              <a:buSzPts val="1100"/>
              <a:buChar char="-"/>
            </a:pPr>
            <a:endParaRPr lang="en-GB" dirty="0"/>
          </a:p>
          <a:p>
            <a:pPr marL="914400" lvl="1" indent="-298450" algn="l" rtl="0">
              <a:spcBef>
                <a:spcPts val="0"/>
              </a:spcBef>
              <a:spcAft>
                <a:spcPts val="0"/>
              </a:spcAft>
              <a:buSzPts val="1100"/>
              <a:buChar char="-"/>
            </a:pPr>
            <a:endParaRPr lang="en-GB" dirty="0"/>
          </a:p>
          <a:p>
            <a:pPr marL="457200" lvl="0" indent="-298450" algn="l" rtl="0">
              <a:spcBef>
                <a:spcPts val="0"/>
              </a:spcBef>
              <a:spcAft>
                <a:spcPts val="0"/>
              </a:spcAft>
              <a:buSzPts val="1100"/>
              <a:buChar char="-"/>
            </a:pPr>
            <a:r>
              <a:rPr lang="en-GB" dirty="0"/>
              <a:t>Diving deep into the </a:t>
            </a:r>
            <a:r>
              <a:rPr lang="en-GB" dirty="0" err="1"/>
              <a:t>softmax</a:t>
            </a:r>
            <a:r>
              <a:rPr lang="en-GB" dirty="0"/>
              <a:t>-rescaling part now	</a:t>
            </a:r>
          </a:p>
          <a:p>
            <a:pPr marL="457200" lvl="0" indent="-298450" algn="l" rtl="0">
              <a:spcBef>
                <a:spcPts val="0"/>
              </a:spcBef>
              <a:spcAft>
                <a:spcPts val="0"/>
              </a:spcAft>
              <a:buSzPts val="1100"/>
              <a:buChar char="-"/>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68d3dcd4a7_1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268d3dcd4a7_1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457200" lvl="0" indent="-298450" algn="l" rtl="0">
              <a:spcBef>
                <a:spcPts val="0"/>
              </a:spcBef>
              <a:spcAft>
                <a:spcPts val="0"/>
              </a:spcAft>
              <a:buSzPts val="1100"/>
              <a:buChar char="-"/>
            </a:pPr>
            <a:r>
              <a:rPr lang="en-GB" dirty="0"/>
              <a:t>Here, we demonstrate how the scaled attention is computed</a:t>
            </a:r>
          </a:p>
          <a:p>
            <a:pPr marL="457200" lvl="0" indent="-298450" algn="l" rtl="0">
              <a:spcBef>
                <a:spcPts val="0"/>
              </a:spcBef>
              <a:spcAft>
                <a:spcPts val="0"/>
              </a:spcAft>
              <a:buSzPts val="1100"/>
              <a:buChar char="-"/>
            </a:pPr>
            <a:r>
              <a:rPr lang="en-GB" dirty="0"/>
              <a:t>First, we divide the key and into blocks, and compute their results in parallel</a:t>
            </a:r>
          </a:p>
          <a:p>
            <a:pPr marL="457200" lvl="0" indent="-298450" algn="l" rtl="0">
              <a:spcBef>
                <a:spcPts val="0"/>
              </a:spcBef>
              <a:spcAft>
                <a:spcPts val="0"/>
              </a:spcAft>
              <a:buSzPts val="1100"/>
              <a:buChar char="-"/>
            </a:pPr>
            <a:r>
              <a:rPr lang="en-GB" dirty="0"/>
              <a:t>We add the intermediate </a:t>
            </a:r>
            <a:r>
              <a:rPr lang="en-GB" dirty="0" err="1"/>
              <a:t>softmax</a:t>
            </a:r>
            <a:r>
              <a:rPr lang="en-GB" dirty="0"/>
              <a:t> values  to get  L_1 and L2</a:t>
            </a:r>
          </a:p>
          <a:p>
            <a:pPr marL="457200" lvl="0" indent="-298450" algn="l" rtl="0">
              <a:spcBef>
                <a:spcPts val="0"/>
              </a:spcBef>
              <a:spcAft>
                <a:spcPts val="0"/>
              </a:spcAft>
              <a:buSzPts val="1100"/>
              <a:buChar char="-"/>
            </a:pPr>
            <a:r>
              <a:rPr lang="en-GB" dirty="0"/>
              <a:t>Finally, after multiplying the data with the value matrix blocks, we scale the output based on a normalizing factor.</a:t>
            </a:r>
          </a:p>
          <a:p>
            <a:pPr marL="457200" lvl="0" indent="-298450" algn="l" rtl="0">
              <a:spcBef>
                <a:spcPts val="0"/>
              </a:spcBef>
              <a:spcAft>
                <a:spcPts val="0"/>
              </a:spcAft>
              <a:buSzPts val="1100"/>
              <a:buChar char="-"/>
            </a:pPr>
            <a:r>
              <a:rPr lang="en-GB" dirty="0"/>
              <a:t>A paper from 2019 showed that doing this operation gives the exact same result as doing </a:t>
            </a:r>
            <a:r>
              <a:rPr lang="en-GB" dirty="0" err="1"/>
              <a:t>softmax</a:t>
            </a:r>
            <a:r>
              <a:rPr lang="en-GB" dirty="0"/>
              <a:t> over all classes.</a:t>
            </a:r>
          </a:p>
          <a:p>
            <a:pPr marL="457200" lvl="0" indent="-298450" algn="l" rtl="0">
              <a:spcBef>
                <a:spcPts val="0"/>
              </a:spcBef>
              <a:spcAft>
                <a:spcPts val="0"/>
              </a:spcAft>
              <a:buSzPts val="1100"/>
              <a:buChar char="-"/>
            </a:pPr>
            <a:r>
              <a:rPr lang="en-GB" dirty="0"/>
              <a:t>In Summary, flash attention does the following:</a:t>
            </a:r>
          </a:p>
          <a:p>
            <a:pPr marL="914400" lvl="1" indent="-298450" algn="l" rtl="0">
              <a:spcBef>
                <a:spcPts val="0"/>
              </a:spcBef>
              <a:spcAft>
                <a:spcPts val="0"/>
              </a:spcAft>
              <a:buSzPts val="1100"/>
              <a:buChar char="-"/>
            </a:pPr>
            <a:r>
              <a:rPr lang="en-GB" dirty="0"/>
              <a:t>Break input down into blocks and process them in parallel</a:t>
            </a:r>
          </a:p>
          <a:p>
            <a:pPr marL="914400" lvl="1" indent="-298450" algn="l" rtl="0">
              <a:spcBef>
                <a:spcPts val="0"/>
              </a:spcBef>
              <a:spcAft>
                <a:spcPts val="0"/>
              </a:spcAft>
              <a:buSzPts val="1100"/>
              <a:buChar char="-"/>
            </a:pPr>
            <a:r>
              <a:rPr lang="en-GB" dirty="0" err="1"/>
              <a:t>Recomputation</a:t>
            </a:r>
            <a:r>
              <a:rPr lang="en-GB" dirty="0"/>
              <a:t>:</a:t>
            </a:r>
          </a:p>
          <a:p>
            <a:pPr marL="1371600" lvl="2" indent="-298450" algn="l" rtl="0">
              <a:spcBef>
                <a:spcPts val="0"/>
              </a:spcBef>
              <a:spcAft>
                <a:spcPts val="0"/>
              </a:spcAft>
              <a:buSzPts val="1100"/>
              <a:buChar char="-"/>
            </a:pPr>
            <a:r>
              <a:rPr lang="en-GB" dirty="0"/>
              <a:t>Instead of saving intermediate values for backprop, we just recomputes the activations in SRAM again, as this is faster than moving data from HBM to SRAM</a:t>
            </a:r>
          </a:p>
          <a:p>
            <a:pPr marL="914400" lvl="1" indent="-298450" algn="l" rtl="0">
              <a:spcBef>
                <a:spcPts val="0"/>
              </a:spcBef>
              <a:spcAft>
                <a:spcPts val="0"/>
              </a:spcAft>
              <a:buSzPts val="1100"/>
              <a:buChar char="-"/>
            </a:pPr>
            <a:r>
              <a:rPr lang="en-GB" dirty="0"/>
              <a:t>Combine common operations in a single specialized kernel using kernel fusion</a:t>
            </a:r>
          </a:p>
          <a:p>
            <a:pPr marL="457200" lvl="0" indent="-298450" algn="l" rtl="0">
              <a:spcBef>
                <a:spcPts val="0"/>
              </a:spcBef>
              <a:spcAft>
                <a:spcPts val="0"/>
              </a:spcAft>
              <a:buSzPts val="1100"/>
              <a:buChar char="-"/>
            </a:pPr>
            <a:r>
              <a:rPr lang="en-GB" dirty="0"/>
              <a:t>These are the main reason why flash attention is:</a:t>
            </a:r>
          </a:p>
          <a:p>
            <a:pPr marL="914400" lvl="1" indent="-298450" algn="l" rtl="0">
              <a:spcBef>
                <a:spcPts val="0"/>
              </a:spcBef>
              <a:spcAft>
                <a:spcPts val="0"/>
              </a:spcAft>
              <a:buSzPts val="1100"/>
              <a:buChar char="-"/>
            </a:pPr>
            <a:r>
              <a:rPr lang="en-GB" dirty="0"/>
              <a:t>Fast</a:t>
            </a:r>
          </a:p>
          <a:p>
            <a:pPr marL="914400" lvl="1" indent="-298450" algn="l" rtl="0">
              <a:spcBef>
                <a:spcPts val="0"/>
              </a:spcBef>
              <a:spcAft>
                <a:spcPts val="0"/>
              </a:spcAft>
              <a:buSzPts val="1100"/>
              <a:buChar char="-"/>
            </a:pPr>
            <a:r>
              <a:rPr lang="en-GB" dirty="0"/>
              <a:t>But also Exact!</a:t>
            </a:r>
          </a:p>
          <a:p>
            <a:pPr marL="914400" lvl="1" indent="-298450" algn="l" rtl="0">
              <a:spcBef>
                <a:spcPts val="0"/>
              </a:spcBef>
              <a:spcAft>
                <a:spcPts val="0"/>
              </a:spcAft>
              <a:buSzPts val="1100"/>
              <a:buChar char="-"/>
            </a:pPr>
            <a:endParaRPr lang="en-GB" dirty="0"/>
          </a:p>
          <a:p>
            <a:pPr marL="914400" lvl="1" indent="-298450" algn="l" rtl="0">
              <a:spcBef>
                <a:spcPts val="0"/>
              </a:spcBef>
              <a:spcAft>
                <a:spcPts val="0"/>
              </a:spcAft>
              <a:buSzPts val="1100"/>
              <a:buChar char="-"/>
            </a:pPr>
            <a:endParaRPr lang="en-GB" dirty="0"/>
          </a:p>
          <a:p>
            <a:pPr marL="457200" lvl="0" indent="-298450" algn="l" rtl="0">
              <a:spcBef>
                <a:spcPts val="0"/>
              </a:spcBef>
              <a:spcAft>
                <a:spcPts val="0"/>
              </a:spcAft>
              <a:buSzPts val="1100"/>
              <a:buChar char="-"/>
            </a:pPr>
            <a:r>
              <a:rPr lang="en-GB" dirty="0"/>
              <a:t>---------------------------------------------------------------------------------------------------------------------------</a:t>
            </a:r>
          </a:p>
          <a:p>
            <a:pPr marL="457200" lvl="0" indent="-298450" algn="l" rtl="0">
              <a:spcBef>
                <a:spcPts val="0"/>
              </a:spcBef>
              <a:spcAft>
                <a:spcPts val="0"/>
              </a:spcAft>
              <a:buSzPts val="1100"/>
              <a:buChar char="-"/>
            </a:pPr>
            <a:r>
              <a:rPr lang="en-GB" dirty="0" err="1"/>
              <a:t>Recomputation</a:t>
            </a:r>
            <a:endParaRPr dirty="0"/>
          </a:p>
          <a:p>
            <a:pPr marL="914400" lvl="1" indent="-298450" algn="l" rtl="0">
              <a:spcBef>
                <a:spcPts val="0"/>
              </a:spcBef>
              <a:spcAft>
                <a:spcPts val="0"/>
              </a:spcAft>
              <a:buSzPts val="1100"/>
              <a:buChar char="-"/>
            </a:pPr>
            <a:r>
              <a:rPr lang="en-GB" dirty="0"/>
              <a:t>we avoid saving the intermediate states, which are necessary for backpropagation. </a:t>
            </a:r>
            <a:endParaRPr dirty="0"/>
          </a:p>
          <a:p>
            <a:pPr marL="914400" lvl="1" indent="-298450" algn="l" rtl="0">
              <a:spcBef>
                <a:spcPts val="0"/>
              </a:spcBef>
              <a:spcAft>
                <a:spcPts val="0"/>
              </a:spcAft>
              <a:buSzPts val="1100"/>
              <a:buChar char="-"/>
            </a:pPr>
            <a:r>
              <a:rPr lang="en-GB" dirty="0"/>
              <a:t>Apply </a:t>
            </a:r>
            <a:r>
              <a:rPr lang="en-GB" dirty="0" err="1"/>
              <a:t>recomputation</a:t>
            </a:r>
            <a:r>
              <a:rPr lang="en-GB" dirty="0"/>
              <a:t> to reduce the memory requirements: </a:t>
            </a:r>
            <a:endParaRPr dirty="0"/>
          </a:p>
          <a:p>
            <a:pPr marL="1371600" lvl="2" indent="-298450" algn="l" rtl="0">
              <a:spcBef>
                <a:spcPts val="0"/>
              </a:spcBef>
              <a:spcAft>
                <a:spcPts val="0"/>
              </a:spcAft>
              <a:buSzPts val="1100"/>
              <a:buChar char="-"/>
            </a:pPr>
            <a:r>
              <a:rPr lang="en-GB" dirty="0"/>
              <a:t>the intermediate states are not stored but recomputed in the backward pass when the inputs are loaded from HBM to SRAM</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684099391a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2684099391a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dirty="0"/>
              <a:t>Aims to improve the performance of SSMs on synthetic tasks</a:t>
            </a:r>
            <a:endParaRPr dirty="0"/>
          </a:p>
          <a:p>
            <a:pPr marL="914400" lvl="1" indent="-298450" algn="l" rtl="0">
              <a:spcBef>
                <a:spcPts val="0"/>
              </a:spcBef>
              <a:spcAft>
                <a:spcPts val="0"/>
              </a:spcAft>
              <a:buSzPts val="1100"/>
              <a:buChar char="-"/>
            </a:pPr>
            <a:r>
              <a:rPr lang="en-GB" dirty="0"/>
              <a:t>Induction Head: Mimics language </a:t>
            </a:r>
            <a:r>
              <a:rPr lang="en-GB" dirty="0" err="1"/>
              <a:t>i.e</a:t>
            </a:r>
            <a:r>
              <a:rPr lang="en-GB" dirty="0"/>
              <a:t> in-context learning. Recall information from earlier in the sentence.</a:t>
            </a:r>
            <a:endParaRPr dirty="0"/>
          </a:p>
          <a:p>
            <a:pPr marL="914400" lvl="1" indent="-298450" algn="l" rtl="0">
              <a:spcBef>
                <a:spcPts val="0"/>
              </a:spcBef>
              <a:spcAft>
                <a:spcPts val="0"/>
              </a:spcAft>
              <a:buSzPts val="1100"/>
              <a:buChar char="-"/>
            </a:pPr>
            <a:r>
              <a:rPr lang="en-GB" dirty="0"/>
              <a:t>Associative Recall: Dummy language that contains a list of key and values. The goal is to recall the value given a key</a:t>
            </a:r>
          </a:p>
          <a:p>
            <a:pPr marL="457200" lvl="0" indent="-298450" algn="l" rtl="0">
              <a:spcBef>
                <a:spcPts val="0"/>
              </a:spcBef>
              <a:spcAft>
                <a:spcPts val="0"/>
              </a:spcAft>
              <a:buSzPts val="1100"/>
              <a:buChar char="-"/>
            </a:pPr>
            <a:r>
              <a:rPr lang="en-GB" dirty="0"/>
              <a:t>The reason for selecting these tasks is:</a:t>
            </a:r>
          </a:p>
          <a:p>
            <a:pPr marL="914400" lvl="1" indent="-298450" algn="l" rtl="0">
              <a:spcBef>
                <a:spcPts val="0"/>
              </a:spcBef>
              <a:spcAft>
                <a:spcPts val="0"/>
              </a:spcAft>
              <a:buSzPts val="1100"/>
              <a:buChar char="-"/>
            </a:pPr>
            <a:r>
              <a:rPr lang="en-GB" dirty="0"/>
              <a:t>It mimics real-life language modelling settings</a:t>
            </a:r>
          </a:p>
          <a:p>
            <a:pPr marL="914400" lvl="1" indent="-298450" algn="l" rtl="0">
              <a:spcBef>
                <a:spcPts val="0"/>
              </a:spcBef>
              <a:spcAft>
                <a:spcPts val="0"/>
              </a:spcAft>
              <a:buSzPts val="1100"/>
              <a:buChar char="-"/>
            </a:pPr>
            <a:r>
              <a:rPr lang="en-GB" dirty="0"/>
              <a:t>It is easy to benchmark new architectures without expensive infrastructure</a:t>
            </a:r>
          </a:p>
          <a:p>
            <a:pPr marL="914400" lvl="1" indent="-298450" algn="l" rtl="0">
              <a:spcBef>
                <a:spcPts val="0"/>
              </a:spcBef>
              <a:spcAft>
                <a:spcPts val="0"/>
              </a:spcAft>
              <a:buSzPts val="1100"/>
              <a:buChar char="-"/>
            </a:pPr>
            <a:endParaRPr dirty="0"/>
          </a:p>
          <a:p>
            <a:pPr marL="457200" lvl="0" indent="-298450" algn="l" rtl="0">
              <a:spcBef>
                <a:spcPts val="0"/>
              </a:spcBef>
              <a:spcAft>
                <a:spcPts val="0"/>
              </a:spcAft>
              <a:buSzPts val="1100"/>
              <a:buChar char="-"/>
            </a:pPr>
            <a:r>
              <a:rPr lang="en-GB" dirty="0"/>
              <a:t>Two SSMs =&gt; that’s why the paper is called “Hungry-Hungry” and just a single “Hungry”</a:t>
            </a:r>
            <a:endParaRPr dirty="0"/>
          </a:p>
          <a:p>
            <a:pPr marL="457200" lvl="0" indent="-298450" algn="l" rtl="0">
              <a:spcBef>
                <a:spcPts val="0"/>
              </a:spcBef>
              <a:spcAft>
                <a:spcPts val="0"/>
              </a:spcAft>
              <a:buSzPts val="1100"/>
              <a:buChar char="-"/>
            </a:pPr>
            <a:r>
              <a:rPr lang="en-GB" dirty="0"/>
              <a:t>First SSM:</a:t>
            </a:r>
            <a:endParaRPr dirty="0"/>
          </a:p>
          <a:p>
            <a:pPr marL="914400" lvl="1" indent="-298450" algn="l" rtl="0">
              <a:spcBef>
                <a:spcPts val="0"/>
              </a:spcBef>
              <a:spcAft>
                <a:spcPts val="0"/>
              </a:spcAft>
              <a:buSzPts val="1100"/>
              <a:buChar char="-"/>
            </a:pPr>
            <a:r>
              <a:rPr lang="en-GB" dirty="0"/>
              <a:t>Performs token comparison nearby in the sequence. Think of this as a convolution over the input sequence</a:t>
            </a:r>
            <a:endParaRPr dirty="0"/>
          </a:p>
          <a:p>
            <a:pPr marL="1371600" lvl="2" indent="-298450" algn="l" rtl="0">
              <a:spcBef>
                <a:spcPts val="0"/>
              </a:spcBef>
              <a:spcAft>
                <a:spcPts val="0"/>
              </a:spcAft>
              <a:buSzPts val="1100"/>
              <a:buChar char="-"/>
            </a:pPr>
            <a:r>
              <a:rPr lang="en-GB" dirty="0"/>
              <a:t> Init it to just remember the previous token and spit it out in the next step</a:t>
            </a:r>
            <a:endParaRPr dirty="0"/>
          </a:p>
          <a:p>
            <a:pPr marL="457200" lvl="0" indent="-298450" algn="l" rtl="0">
              <a:spcBef>
                <a:spcPts val="0"/>
              </a:spcBef>
              <a:spcAft>
                <a:spcPts val="0"/>
              </a:spcAft>
              <a:buSzPts val="1100"/>
              <a:buChar char="-"/>
            </a:pPr>
            <a:r>
              <a:rPr lang="en-GB" dirty="0"/>
              <a:t>Second SSM:</a:t>
            </a:r>
            <a:endParaRPr dirty="0"/>
          </a:p>
          <a:p>
            <a:pPr marL="914400" lvl="1" indent="-298450" algn="l" rtl="0">
              <a:spcBef>
                <a:spcPts val="0"/>
              </a:spcBef>
              <a:spcAft>
                <a:spcPts val="0"/>
              </a:spcAft>
              <a:buSzPts val="1100"/>
              <a:buChar char="-"/>
            </a:pPr>
            <a:r>
              <a:rPr lang="en-GB" dirty="0"/>
              <a:t>Performs the function of “memory” </a:t>
            </a:r>
            <a:r>
              <a:rPr lang="en-GB" dirty="0" err="1"/>
              <a:t>i.e</a:t>
            </a:r>
            <a:r>
              <a:rPr lang="en-GB" dirty="0"/>
              <a:t> remembering words from the entire sequence.</a:t>
            </a:r>
            <a:endParaRPr dirty="0"/>
          </a:p>
          <a:p>
            <a:pPr marL="457200" lvl="0" indent="-298450" algn="l" rtl="0">
              <a:spcBef>
                <a:spcPts val="0"/>
              </a:spcBef>
              <a:spcAft>
                <a:spcPts val="0"/>
              </a:spcAft>
              <a:buSzPts val="1100"/>
              <a:buChar char="-"/>
            </a:pPr>
            <a:r>
              <a:rPr lang="en-GB" dirty="0"/>
              <a:t>Multiply the outputs of both SSMs to get the best of both SSMs. Also called “multiplicative gate”</a:t>
            </a:r>
          </a:p>
          <a:p>
            <a:pPr marL="457200" lvl="0" indent="-298450" algn="l" rtl="0">
              <a:spcBef>
                <a:spcPts val="0"/>
              </a:spcBef>
              <a:spcAft>
                <a:spcPts val="0"/>
              </a:spcAft>
              <a:buSzPts val="1100"/>
              <a:buChar char="-"/>
            </a:pPr>
            <a:r>
              <a:rPr lang="en-US" dirty="0"/>
              <a:t>Replaces all transformer layers, except two</a:t>
            </a:r>
          </a:p>
          <a:p>
            <a:pPr marL="457200" lvl="0" indent="-298450" algn="l" rtl="0">
              <a:spcBef>
                <a:spcPts val="0"/>
              </a:spcBef>
              <a:spcAft>
                <a:spcPts val="0"/>
              </a:spcAft>
              <a:buSzPts val="1100"/>
              <a:buChar char="-"/>
            </a:pPr>
            <a:r>
              <a:rPr lang="en-US" dirty="0"/>
              <a:t>It is trained using </a:t>
            </a:r>
            <a:r>
              <a:rPr lang="en-US" dirty="0" err="1"/>
              <a:t>FlashConvolution</a:t>
            </a:r>
            <a:r>
              <a:rPr lang="en-US" dirty="0"/>
              <a:t>, which is an efficient way of performing convolutions on GPU, using the same ideas as shown in </a:t>
            </a:r>
            <a:r>
              <a:rPr lang="en-US" dirty="0" err="1"/>
              <a:t>FlashAttention</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697a7b9135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2697a7b913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68d3dcd4a7_1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268d3dcd4a7_1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684099391a_0_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2684099391a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Problems with S4:</a:t>
            </a:r>
            <a:endParaRPr dirty="0"/>
          </a:p>
          <a:p>
            <a:pPr marL="0" lvl="0" indent="0" algn="l" rtl="0">
              <a:spcBef>
                <a:spcPts val="0"/>
              </a:spcBef>
              <a:spcAft>
                <a:spcPts val="0"/>
              </a:spcAft>
              <a:buNone/>
            </a:pPr>
            <a:endParaRPr dirty="0"/>
          </a:p>
          <a:p>
            <a:pPr marL="457200" lvl="0" indent="-298450" algn="l" rtl="0">
              <a:spcBef>
                <a:spcPts val="0"/>
              </a:spcBef>
              <a:spcAft>
                <a:spcPts val="0"/>
              </a:spcAft>
              <a:buSzPts val="1100"/>
              <a:buChar char="-"/>
            </a:pPr>
            <a:r>
              <a:rPr lang="en-GB" dirty="0"/>
              <a:t>S4 fails at a few key tasks: Copying, Selective Copying and the induction heads task</a:t>
            </a:r>
            <a:endParaRPr dirty="0"/>
          </a:p>
          <a:p>
            <a:pPr marL="457200" lvl="0" indent="-298450" algn="l" rtl="0">
              <a:spcBef>
                <a:spcPts val="0"/>
              </a:spcBef>
              <a:spcAft>
                <a:spcPts val="0"/>
              </a:spcAft>
              <a:buSzPts val="1100"/>
              <a:buChar char="-"/>
            </a:pPr>
            <a:r>
              <a:rPr lang="en-GB" dirty="0"/>
              <a:t>Copying:</a:t>
            </a:r>
            <a:endParaRPr dirty="0"/>
          </a:p>
          <a:p>
            <a:pPr marL="914400" lvl="1" indent="-298450" algn="l" rtl="0">
              <a:spcBef>
                <a:spcPts val="0"/>
              </a:spcBef>
              <a:spcAft>
                <a:spcPts val="0"/>
              </a:spcAft>
              <a:buSzPts val="1100"/>
              <a:buChar char="-"/>
            </a:pPr>
            <a:r>
              <a:rPr lang="en-GB" dirty="0"/>
              <a:t>Constant spacing between input and output elements</a:t>
            </a:r>
            <a:endParaRPr dirty="0"/>
          </a:p>
          <a:p>
            <a:pPr marL="914400" lvl="1" indent="-298450" algn="l" rtl="0">
              <a:spcBef>
                <a:spcPts val="0"/>
              </a:spcBef>
              <a:spcAft>
                <a:spcPts val="0"/>
              </a:spcAft>
              <a:buSzPts val="1100"/>
              <a:buChar char="-"/>
            </a:pPr>
            <a:r>
              <a:rPr lang="en-GB" dirty="0"/>
              <a:t>This is easily solved by time-invariant models such as linear recurrences and global convolutions.</a:t>
            </a:r>
            <a:endParaRPr dirty="0"/>
          </a:p>
          <a:p>
            <a:pPr marL="1371600" lvl="2" indent="-298450" algn="l" rtl="0">
              <a:spcBef>
                <a:spcPts val="0"/>
              </a:spcBef>
              <a:spcAft>
                <a:spcPts val="0"/>
              </a:spcAft>
              <a:buSzPts val="1100"/>
              <a:buChar char="-"/>
            </a:pPr>
            <a:r>
              <a:rPr lang="en-GB" dirty="0"/>
              <a:t>Reason: Think of CNN’s like “stamping” and RNN’s like copying letter by letter(which will fail as the length of the sentence being copied increases)</a:t>
            </a:r>
            <a:endParaRPr dirty="0"/>
          </a:p>
          <a:p>
            <a:pPr marL="914400" lvl="1" indent="-298450" algn="l" rtl="0">
              <a:spcBef>
                <a:spcPts val="0"/>
              </a:spcBef>
              <a:spcAft>
                <a:spcPts val="0"/>
              </a:spcAft>
              <a:buSzPts val="1100"/>
              <a:buChar char="-"/>
            </a:pPr>
            <a:r>
              <a:rPr lang="en-GB" dirty="0"/>
              <a:t>Example of this task: Rewrite input to output one token at a time, but time shifted</a:t>
            </a:r>
            <a:endParaRPr dirty="0"/>
          </a:p>
          <a:p>
            <a:pPr marL="457200" lvl="0" indent="-298450" algn="l" rtl="0">
              <a:spcBef>
                <a:spcPts val="0"/>
              </a:spcBef>
              <a:spcAft>
                <a:spcPts val="0"/>
              </a:spcAft>
              <a:buSzPts val="1100"/>
              <a:buChar char="-"/>
            </a:pPr>
            <a:r>
              <a:rPr lang="en-GB" dirty="0"/>
              <a:t>Selective Copying:</a:t>
            </a:r>
            <a:endParaRPr dirty="0"/>
          </a:p>
          <a:p>
            <a:pPr marL="914400" lvl="1" indent="-298450" algn="l" rtl="0">
              <a:spcBef>
                <a:spcPts val="0"/>
              </a:spcBef>
              <a:spcAft>
                <a:spcPts val="0"/>
              </a:spcAft>
              <a:buSzPts val="1100"/>
              <a:buChar char="-"/>
            </a:pPr>
            <a:r>
              <a:rPr lang="en-GB" dirty="0"/>
              <a:t>Random spacing in between inputs requires models that can “selectively” ignore inputs depending on their content.</a:t>
            </a:r>
            <a:endParaRPr dirty="0"/>
          </a:p>
          <a:p>
            <a:pPr marL="914400" lvl="1" indent="-298450" algn="l" rtl="0">
              <a:spcBef>
                <a:spcPts val="0"/>
              </a:spcBef>
              <a:spcAft>
                <a:spcPts val="0"/>
              </a:spcAft>
              <a:buSzPts val="1100"/>
              <a:buChar char="-"/>
            </a:pPr>
            <a:r>
              <a:rPr lang="en-GB" dirty="0"/>
              <a:t>Another example:</a:t>
            </a:r>
            <a:endParaRPr dirty="0"/>
          </a:p>
          <a:p>
            <a:pPr marL="1371600" lvl="2" indent="-298450" algn="l" rtl="0">
              <a:spcBef>
                <a:spcPts val="0"/>
              </a:spcBef>
              <a:spcAft>
                <a:spcPts val="0"/>
              </a:spcAft>
              <a:buSzPts val="1100"/>
              <a:buChar char="-"/>
            </a:pPr>
            <a:r>
              <a:rPr lang="en-GB" dirty="0"/>
              <a:t>Given a comment, rewrite it by filtering certain words.</a:t>
            </a:r>
            <a:endParaRPr dirty="0"/>
          </a:p>
          <a:p>
            <a:pPr marL="457200" lvl="0" indent="-298450" algn="l" rtl="0">
              <a:spcBef>
                <a:spcPts val="0"/>
              </a:spcBef>
              <a:spcAft>
                <a:spcPts val="0"/>
              </a:spcAft>
              <a:buSzPts val="1100"/>
              <a:buChar char="-"/>
            </a:pPr>
            <a:r>
              <a:rPr lang="en-GB" dirty="0"/>
              <a:t>Induction Heads:</a:t>
            </a:r>
            <a:endParaRPr dirty="0"/>
          </a:p>
          <a:p>
            <a:pPr marL="914400" lvl="1" indent="-298450" algn="l" rtl="0">
              <a:spcBef>
                <a:spcPts val="0"/>
              </a:spcBef>
              <a:spcAft>
                <a:spcPts val="0"/>
              </a:spcAft>
              <a:buClr>
                <a:schemeClr val="dk1"/>
              </a:buClr>
              <a:buSzPts val="1100"/>
              <a:buChar char="-"/>
            </a:pPr>
            <a:r>
              <a:rPr lang="en-GB" dirty="0">
                <a:solidFill>
                  <a:schemeClr val="dk1"/>
                </a:solidFill>
              </a:rPr>
              <a:t>Induction heads task requires retrieving an answer based on context, which is a key task for LLMs. This is also called “In-Context” learning</a:t>
            </a:r>
            <a:endParaRPr dirty="0"/>
          </a:p>
          <a:p>
            <a:pPr marL="914400" lvl="1" indent="-298450" algn="l" rtl="0">
              <a:spcBef>
                <a:spcPts val="0"/>
              </a:spcBef>
              <a:spcAft>
                <a:spcPts val="0"/>
              </a:spcAft>
              <a:buSzPts val="1100"/>
              <a:buChar char="-"/>
            </a:pPr>
            <a:r>
              <a:rPr lang="en-GB" dirty="0"/>
              <a:t>In this task, model needs to recall information from previous inputs to build the current input.</a:t>
            </a:r>
            <a:endParaRPr dirty="0"/>
          </a:p>
          <a:p>
            <a:pPr marL="914400" lvl="1" indent="-298450" algn="l" rtl="0">
              <a:spcBef>
                <a:spcPts val="0"/>
              </a:spcBef>
              <a:spcAft>
                <a:spcPts val="0"/>
              </a:spcAft>
              <a:buSzPts val="1100"/>
              <a:buChar char="-"/>
            </a:pPr>
            <a:r>
              <a:rPr lang="en-GB" dirty="0" err="1"/>
              <a:t>Eg</a:t>
            </a:r>
            <a:r>
              <a:rPr lang="en-GB" dirty="0"/>
              <a:t>: ‘Few shot examples’ for new tasks. This is easy for the transformer since it can attend to previous tokens while generating the current token</a:t>
            </a:r>
            <a:endParaRPr dirty="0"/>
          </a:p>
          <a:p>
            <a:pPr marL="0" lvl="0" indent="0" algn="l" rtl="0">
              <a:spcBef>
                <a:spcPts val="0"/>
              </a:spcBef>
              <a:spcAft>
                <a:spcPts val="0"/>
              </a:spcAft>
              <a:buNone/>
            </a:pPr>
            <a:endParaRPr dirty="0"/>
          </a:p>
          <a:p>
            <a:pPr marL="457200" lvl="0" indent="-298450" algn="l" rtl="0">
              <a:spcBef>
                <a:spcPts val="0"/>
              </a:spcBef>
              <a:spcAft>
                <a:spcPts val="0"/>
              </a:spcAft>
              <a:buSzPts val="1100"/>
              <a:buChar char="-"/>
            </a:pPr>
            <a:r>
              <a:rPr lang="en-GB" dirty="0"/>
              <a:t>S4 fails at these tasks because the parameters A,B,C are independent of input “u”</a:t>
            </a:r>
            <a:endParaRPr dirty="0"/>
          </a:p>
          <a:p>
            <a:pPr marL="914400" lvl="1" indent="-298450" algn="l" rtl="0">
              <a:spcBef>
                <a:spcPts val="0"/>
              </a:spcBef>
              <a:spcAft>
                <a:spcPts val="0"/>
              </a:spcAft>
              <a:buSzPts val="1100"/>
              <a:buChar char="-"/>
            </a:pPr>
            <a:r>
              <a:rPr lang="en-GB" dirty="0"/>
              <a:t>“Dynamic” inference is not possible</a:t>
            </a:r>
            <a:endParaRPr dirty="0"/>
          </a:p>
          <a:p>
            <a:pPr marL="457200" lvl="0" indent="-298450" algn="l" rtl="0">
              <a:spcBef>
                <a:spcPts val="0"/>
              </a:spcBef>
              <a:spcAft>
                <a:spcPts val="0"/>
              </a:spcAft>
              <a:buSzPts val="1100"/>
              <a:buChar char="-"/>
            </a:pPr>
            <a:r>
              <a:rPr lang="en-GB" dirty="0"/>
              <a:t>Convolutional View:</a:t>
            </a:r>
            <a:endParaRPr dirty="0"/>
          </a:p>
          <a:p>
            <a:pPr marL="914400" lvl="1" indent="-298450" algn="l" rtl="0">
              <a:spcBef>
                <a:spcPts val="0"/>
              </a:spcBef>
              <a:spcAft>
                <a:spcPts val="0"/>
              </a:spcAft>
              <a:buSzPts val="1100"/>
              <a:buChar char="-"/>
            </a:pPr>
            <a:r>
              <a:rPr lang="en-GB" dirty="0"/>
              <a:t>Global convolutions can solve copying tasks because it only requires time-awareness, but they have difficulty with selective copying because they lack “content awareness”</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68d3dcd4a7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68d3dcd4a7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68d3dcd4a7_1_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268d3dcd4a7_1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a:t>Mamba combines the H3 block, which is the basis of most SSM architectures, with the ubiquitous MLP block of modern neural networks. </a:t>
            </a:r>
            <a:endParaRPr/>
          </a:p>
          <a:p>
            <a:pPr marL="457200" lvl="0" indent="-298450" algn="l" rtl="0">
              <a:spcBef>
                <a:spcPts val="0"/>
              </a:spcBef>
              <a:spcAft>
                <a:spcPts val="0"/>
              </a:spcAft>
              <a:buSzPts val="1100"/>
              <a:buChar char="-"/>
            </a:pPr>
            <a:r>
              <a:rPr lang="en-GB"/>
              <a:t>Instead of interleaving these two blocks, we simply repeat the Mamba block homogeneously. </a:t>
            </a:r>
            <a:endParaRPr/>
          </a:p>
          <a:p>
            <a:pPr marL="457200" lvl="0" indent="-298450" algn="l" rtl="0">
              <a:spcBef>
                <a:spcPts val="0"/>
              </a:spcBef>
              <a:spcAft>
                <a:spcPts val="0"/>
              </a:spcAft>
              <a:buSzPts val="1100"/>
              <a:buChar char="-"/>
            </a:pPr>
            <a:r>
              <a:rPr lang="en-GB"/>
              <a:t>Compared to the H3 block, Mamba replaces the first multiplicative gate with an activation function(called the Swish activation function, or SwiGLU activation function)</a:t>
            </a:r>
            <a:endParaRPr/>
          </a:p>
          <a:p>
            <a:pPr marL="457200" lvl="0" indent="-298450" algn="l" rtl="0">
              <a:spcBef>
                <a:spcPts val="0"/>
              </a:spcBef>
              <a:spcAft>
                <a:spcPts val="0"/>
              </a:spcAft>
              <a:buSzPts val="1100"/>
              <a:buChar char="-"/>
            </a:pPr>
            <a:r>
              <a:rPr lang="en-GB"/>
              <a:t>Compared to the MLP block, Mamba adds an SSM to the main branch</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2684099391a_0_3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2684099391a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RNN:</a:t>
            </a:r>
            <a:endParaRPr/>
          </a:p>
          <a:p>
            <a:pPr marL="457200" lvl="0" indent="-298450" algn="l" rtl="0">
              <a:spcBef>
                <a:spcPts val="0"/>
              </a:spcBef>
              <a:spcAft>
                <a:spcPts val="0"/>
              </a:spcAft>
              <a:buSzPts val="1100"/>
              <a:buChar char="-"/>
            </a:pPr>
            <a:r>
              <a:rPr lang="en-GB"/>
              <a:t>They have a training runtime complexity of O(N), where N is the seq length. However, the training is not parallizable.</a:t>
            </a:r>
            <a:endParaRPr/>
          </a:p>
          <a:p>
            <a:pPr marL="457200" lvl="0" indent="-298450" algn="l" rtl="0">
              <a:spcBef>
                <a:spcPts val="0"/>
              </a:spcBef>
              <a:spcAft>
                <a:spcPts val="0"/>
              </a:spcAft>
              <a:buSzPts val="1100"/>
              <a:buChar char="-"/>
            </a:pPr>
            <a:r>
              <a:rPr lang="en-GB"/>
              <a:t>RNN’s have a runtime complexity of O(N) i.e it scales linearly with the length of the sequence. They also require constant memory during inference. This is because the next output only depends on the current input and the current hidden state.</a:t>
            </a:r>
            <a:endParaRPr/>
          </a:p>
          <a:p>
            <a:pPr marL="457200" lvl="0" indent="-298450" algn="l" rtl="0">
              <a:spcBef>
                <a:spcPts val="0"/>
              </a:spcBef>
              <a:spcAft>
                <a:spcPts val="0"/>
              </a:spcAft>
              <a:buSzPts val="1100"/>
              <a:buChar char="-"/>
            </a:pPr>
            <a:r>
              <a:rPr lang="en-GB"/>
              <a:t>While theoretically RNN have infinite context length, they suffer from vanishing gradient problem. Hence, they have poor performance.</a:t>
            </a:r>
            <a:endParaRPr/>
          </a:p>
          <a:p>
            <a:pPr marL="0" lvl="0" indent="0" algn="l" rtl="0">
              <a:spcBef>
                <a:spcPts val="0"/>
              </a:spcBef>
              <a:spcAft>
                <a:spcPts val="0"/>
              </a:spcAft>
              <a:buNone/>
            </a:pPr>
            <a:endParaRPr/>
          </a:p>
          <a:p>
            <a:pPr marL="0" lvl="0" indent="0" algn="l" rtl="0">
              <a:spcBef>
                <a:spcPts val="0"/>
              </a:spcBef>
              <a:spcAft>
                <a:spcPts val="0"/>
              </a:spcAft>
              <a:buNone/>
            </a:pPr>
            <a:r>
              <a:rPr lang="en-GB"/>
              <a:t>CNN:</a:t>
            </a:r>
            <a:endParaRPr/>
          </a:p>
          <a:p>
            <a:pPr marL="457200" lvl="0" indent="-298450" algn="l" rtl="0">
              <a:spcBef>
                <a:spcPts val="0"/>
              </a:spcBef>
              <a:spcAft>
                <a:spcPts val="0"/>
              </a:spcAft>
              <a:buSzPts val="1100"/>
              <a:buChar char="-"/>
            </a:pPr>
            <a:r>
              <a:rPr lang="en-GB"/>
              <a:t>Both training and inference depend on the kernel size K, which goes over N pixels of the image. </a:t>
            </a:r>
            <a:endParaRPr/>
          </a:p>
          <a:p>
            <a:pPr marL="457200" lvl="0" indent="-298450" algn="l" rtl="0">
              <a:spcBef>
                <a:spcPts val="0"/>
              </a:spcBef>
              <a:spcAft>
                <a:spcPts val="0"/>
              </a:spcAft>
              <a:buSzPts val="1100"/>
              <a:buChar char="-"/>
            </a:pPr>
            <a:r>
              <a:rPr lang="en-GB"/>
              <a:t>Training and inference is easily parallelizable in CNN.</a:t>
            </a:r>
            <a:endParaRPr/>
          </a:p>
          <a:p>
            <a:pPr marL="457200" lvl="0" indent="-298450" algn="l" rtl="0">
              <a:spcBef>
                <a:spcPts val="0"/>
              </a:spcBef>
              <a:spcAft>
                <a:spcPts val="0"/>
              </a:spcAft>
              <a:buSzPts val="1100"/>
              <a:buChar char="-"/>
            </a:pPr>
            <a:r>
              <a:rPr lang="en-GB"/>
              <a:t>However, we still need to materialize(explicitly init and allocate values) the kernel K before running the operation. </a:t>
            </a:r>
            <a:endParaRPr/>
          </a:p>
          <a:p>
            <a:pPr marL="914400" lvl="1" indent="-298450" algn="l" rtl="0">
              <a:spcBef>
                <a:spcPts val="0"/>
              </a:spcBef>
              <a:spcAft>
                <a:spcPts val="0"/>
              </a:spcAft>
              <a:buSzPts val="1100"/>
              <a:buChar char="-"/>
            </a:pPr>
            <a:r>
              <a:rPr lang="en-GB"/>
              <a:t>They also have fixed input length, which restricts the size of the sequences they can process.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684099391a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684099391a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dirty="0"/>
              <a:t>Algorithm 1 represents the S4 implementation</a:t>
            </a:r>
            <a:endParaRPr dirty="0"/>
          </a:p>
          <a:p>
            <a:pPr marL="457200" lvl="0" indent="-298450" algn="l" rtl="0">
              <a:spcBef>
                <a:spcPts val="0"/>
              </a:spcBef>
              <a:spcAft>
                <a:spcPts val="0"/>
              </a:spcAft>
              <a:buSzPts val="1100"/>
              <a:buChar char="-"/>
            </a:pPr>
            <a:r>
              <a:rPr lang="en-GB" dirty="0"/>
              <a:t>Algorithm 2 represents the proposed mamba implementation</a:t>
            </a:r>
            <a:endParaRPr dirty="0"/>
          </a:p>
          <a:p>
            <a:pPr marL="457200" lvl="0" indent="-298450" algn="l" rtl="0">
              <a:spcBef>
                <a:spcPts val="0"/>
              </a:spcBef>
              <a:spcAft>
                <a:spcPts val="0"/>
              </a:spcAft>
              <a:buSzPts val="1100"/>
              <a:buChar char="-"/>
            </a:pPr>
            <a:r>
              <a:rPr lang="en-GB" dirty="0"/>
              <a:t>We have</a:t>
            </a:r>
            <a:endParaRPr dirty="0"/>
          </a:p>
          <a:p>
            <a:pPr marL="914400" lvl="1" indent="-298450" algn="l" rtl="0">
              <a:spcBef>
                <a:spcPts val="0"/>
              </a:spcBef>
              <a:spcAft>
                <a:spcPts val="0"/>
              </a:spcAft>
              <a:buSzPts val="1100"/>
              <a:buChar char="-"/>
            </a:pPr>
            <a:r>
              <a:rPr lang="en-GB" dirty="0"/>
              <a:t>Batch ‘B’ of prompts</a:t>
            </a:r>
            <a:endParaRPr dirty="0"/>
          </a:p>
          <a:p>
            <a:pPr marL="914400" lvl="1" indent="-298450" algn="l" rtl="0">
              <a:spcBef>
                <a:spcPts val="0"/>
              </a:spcBef>
              <a:spcAft>
                <a:spcPts val="0"/>
              </a:spcAft>
              <a:buSzPts val="1100"/>
              <a:buChar char="-"/>
            </a:pPr>
            <a:r>
              <a:rPr lang="en-GB" dirty="0"/>
              <a:t>Each prompt made up of ‘L’ tokens</a:t>
            </a:r>
            <a:endParaRPr dirty="0"/>
          </a:p>
          <a:p>
            <a:pPr marL="914400" lvl="1" indent="-298450" algn="l" rtl="0">
              <a:spcBef>
                <a:spcPts val="0"/>
              </a:spcBef>
              <a:spcAft>
                <a:spcPts val="0"/>
              </a:spcAft>
              <a:buSzPts val="1100"/>
              <a:buChar char="-"/>
            </a:pPr>
            <a:r>
              <a:rPr lang="en-GB" dirty="0"/>
              <a:t>Each token has ‘D’ dimensions</a:t>
            </a:r>
            <a:endParaRPr dirty="0"/>
          </a:p>
          <a:p>
            <a:pPr marL="457200" lvl="0" indent="-298450" algn="l" rtl="0">
              <a:spcBef>
                <a:spcPts val="0"/>
              </a:spcBef>
              <a:spcAft>
                <a:spcPts val="0"/>
              </a:spcAft>
              <a:buSzPts val="1100"/>
              <a:buChar char="-"/>
            </a:pPr>
            <a:r>
              <a:rPr lang="en-GB" dirty="0"/>
              <a:t>In S4, we let the model learn the discretization parameter \delta</a:t>
            </a:r>
            <a:endParaRPr dirty="0"/>
          </a:p>
          <a:p>
            <a:pPr marL="457200" lvl="0" indent="-298450" algn="l" rtl="0">
              <a:spcBef>
                <a:spcPts val="0"/>
              </a:spcBef>
              <a:spcAft>
                <a:spcPts val="0"/>
              </a:spcAft>
              <a:buSzPts val="1100"/>
              <a:buChar char="-"/>
            </a:pPr>
            <a:r>
              <a:rPr lang="en-GB" dirty="0"/>
              <a:t>In Mamba:</a:t>
            </a:r>
            <a:endParaRPr dirty="0"/>
          </a:p>
          <a:p>
            <a:pPr marL="914400" lvl="1" indent="-298450" algn="l" rtl="0">
              <a:spcBef>
                <a:spcPts val="0"/>
              </a:spcBef>
              <a:spcAft>
                <a:spcPts val="0"/>
              </a:spcAft>
              <a:buSzPts val="1100"/>
              <a:buChar char="-"/>
            </a:pPr>
            <a:r>
              <a:rPr lang="en-GB" dirty="0"/>
              <a:t>Key changes: </a:t>
            </a:r>
            <a:endParaRPr dirty="0"/>
          </a:p>
          <a:p>
            <a:pPr marL="1371600" lvl="2" indent="-298450" algn="l" rtl="0">
              <a:spcBef>
                <a:spcPts val="0"/>
              </a:spcBef>
              <a:spcAft>
                <a:spcPts val="0"/>
              </a:spcAft>
              <a:buSzPts val="1100"/>
              <a:buChar char="-"/>
            </a:pPr>
            <a:r>
              <a:rPr lang="en-GB" dirty="0"/>
              <a:t>Make all parameters(B, C, \delta) dependent on the input </a:t>
            </a:r>
            <a:r>
              <a:rPr lang="en-GB" dirty="0" err="1"/>
              <a:t>i.e</a:t>
            </a:r>
            <a:r>
              <a:rPr lang="en-GB" dirty="0"/>
              <a:t> these parameters will change will the input. In the model, these are just linear layers.</a:t>
            </a:r>
            <a:endParaRPr dirty="0"/>
          </a:p>
          <a:p>
            <a:pPr marL="1828800" lvl="3" indent="-298450" algn="l" rtl="0">
              <a:spcBef>
                <a:spcPts val="0"/>
              </a:spcBef>
              <a:spcAft>
                <a:spcPts val="0"/>
              </a:spcAft>
              <a:buSzPts val="1100"/>
              <a:buChar char="-"/>
            </a:pPr>
            <a:r>
              <a:rPr lang="en-GB" dirty="0"/>
              <a:t>The linear layer increases the dimensionality of the input token. Gives the model more power to make some inseparable classes in low dim separable in high dimension</a:t>
            </a:r>
            <a:endParaRPr dirty="0"/>
          </a:p>
          <a:p>
            <a:pPr marL="1371600" lvl="2" indent="-298450" algn="l" rtl="0">
              <a:spcBef>
                <a:spcPts val="0"/>
              </a:spcBef>
              <a:spcAft>
                <a:spcPts val="0"/>
              </a:spcAft>
              <a:buSzPts val="1100"/>
              <a:buChar char="-"/>
            </a:pPr>
            <a:r>
              <a:rPr lang="en-GB" dirty="0"/>
              <a:t>The A matrix also depends on the input indirectly, through delta(See line 5 in algorithm 2)</a:t>
            </a:r>
            <a:endParaRPr dirty="0"/>
          </a:p>
          <a:p>
            <a:pPr marL="171450" lvl="0" indent="-171450" algn="l" rtl="0">
              <a:spcBef>
                <a:spcPts val="0"/>
              </a:spcBef>
              <a:spcAft>
                <a:spcPts val="0"/>
              </a:spcAft>
              <a:buClr>
                <a:schemeClr val="dk1"/>
              </a:buClr>
              <a:buSzPts val="1100"/>
              <a:buFontTx/>
              <a:buChar char="-"/>
            </a:pPr>
            <a:r>
              <a:rPr lang="en-US" dirty="0"/>
              <a:t>Importantly, now since the parameters A,B,C,D dependent on the input, we can no-longer precompute the convolutional kernel used in training. The mamba architecture only supports the recurrent form</a:t>
            </a:r>
          </a:p>
          <a:p>
            <a:pPr marL="171450" lvl="0" indent="-171450" algn="l" rtl="0">
              <a:spcBef>
                <a:spcPts val="0"/>
              </a:spcBef>
              <a:spcAft>
                <a:spcPts val="0"/>
              </a:spcAft>
              <a:buClr>
                <a:schemeClr val="dk1"/>
              </a:buClr>
              <a:buSzPts val="1100"/>
              <a:buFontTx/>
              <a:buChar char="-"/>
            </a:pPr>
            <a:r>
              <a:rPr lang="en-US" dirty="0"/>
              <a:t>This is a problem, since we’re now back to the same spot as we were in with RNNs</a:t>
            </a:r>
          </a:p>
          <a:p>
            <a:pPr marL="171450" lvl="0" indent="-171450" algn="l" rtl="0">
              <a:spcBef>
                <a:spcPts val="0"/>
              </a:spcBef>
              <a:spcAft>
                <a:spcPts val="0"/>
              </a:spcAft>
              <a:buClr>
                <a:schemeClr val="dk1"/>
              </a:buClr>
              <a:buSzPts val="1100"/>
              <a:buFontTx/>
              <a:buChar char="-"/>
            </a:pPr>
            <a:r>
              <a:rPr lang="en-US" dirty="0"/>
              <a:t>However, the authors offer a different perspective of looking at the recurrence relation.</a:t>
            </a:r>
            <a:endParaRPr dirty="0"/>
          </a:p>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68d3dcd4a7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268d3dcd4a7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Many of you who’ve been preparing for tech interviews might have come across the problem of “prefix scan”</a:t>
            </a:r>
          </a:p>
          <a:p>
            <a:pPr marL="171450" lvl="0" indent="-171450" algn="l" rtl="0">
              <a:spcBef>
                <a:spcPts val="0"/>
              </a:spcBef>
              <a:spcAft>
                <a:spcPts val="0"/>
              </a:spcAft>
              <a:buFontTx/>
              <a:buChar char="-"/>
            </a:pPr>
            <a:r>
              <a:rPr lang="en-US" dirty="0"/>
              <a:t>In this, given an input array, the output at a given index is the sum of all inputs seen till the current index.</a:t>
            </a:r>
          </a:p>
          <a:p>
            <a:pPr marL="171450" lvl="0" indent="-171450" algn="l" rtl="0">
              <a:spcBef>
                <a:spcPts val="0"/>
              </a:spcBef>
              <a:spcAft>
                <a:spcPts val="0"/>
              </a:spcAft>
              <a:buFontTx/>
              <a:buChar char="-"/>
            </a:pPr>
            <a:r>
              <a:rPr lang="en-US" dirty="0"/>
              <a:t>[SHOW THE EXAMPLE]</a:t>
            </a:r>
          </a:p>
          <a:p>
            <a:pPr marL="171450" lvl="0" indent="-171450" algn="l" rtl="0">
              <a:spcBef>
                <a:spcPts val="0"/>
              </a:spcBef>
              <a:spcAft>
                <a:spcPts val="0"/>
              </a:spcAft>
              <a:buFontTx/>
              <a:buChar char="-"/>
            </a:pPr>
            <a:r>
              <a:rPr lang="en-US" dirty="0"/>
              <a:t>This operation is also called the “scan” operation</a:t>
            </a:r>
          </a:p>
          <a:p>
            <a:pPr marL="171450" lvl="0" indent="-171450" algn="l" rtl="0">
              <a:spcBef>
                <a:spcPts val="0"/>
              </a:spcBef>
              <a:spcAft>
                <a:spcPts val="0"/>
              </a:spcAft>
              <a:buFontTx/>
              <a:buChar char="-"/>
            </a:pPr>
            <a:r>
              <a:rPr lang="en-US" dirty="0"/>
              <a:t>[Click]</a:t>
            </a:r>
          </a:p>
          <a:p>
            <a:pPr marL="171450" lvl="0" indent="-171450" algn="l" rtl="0">
              <a:spcBef>
                <a:spcPts val="0"/>
              </a:spcBef>
              <a:spcAft>
                <a:spcPts val="0"/>
              </a:spcAft>
              <a:buFontTx/>
              <a:buChar char="-"/>
            </a:pPr>
            <a:r>
              <a:rPr lang="en-US" dirty="0"/>
              <a:t>You can think of the recurrent form of the SSM equations as a scan operation.</a:t>
            </a:r>
          </a:p>
          <a:p>
            <a:pPr marL="628650" lvl="1" indent="-171450" algn="l" rtl="0">
              <a:spcBef>
                <a:spcPts val="0"/>
              </a:spcBef>
              <a:spcAft>
                <a:spcPts val="0"/>
              </a:spcAft>
              <a:buFontTx/>
              <a:buChar char="-"/>
            </a:pPr>
            <a:r>
              <a:rPr lang="en-US" dirty="0"/>
              <a:t>The hidden state at the current step is obtained based on the sum of the hidden states seen previous, and the current input</a:t>
            </a:r>
          </a:p>
          <a:p>
            <a:pPr marL="628650" lvl="1" indent="-171450" algn="l" rtl="0">
              <a:spcBef>
                <a:spcPts val="0"/>
              </a:spcBef>
              <a:spcAft>
                <a:spcPts val="0"/>
              </a:spcAft>
              <a:buFontTx/>
              <a:buChar char="-"/>
            </a:pPr>
            <a:r>
              <a:rPr lang="en-US" dirty="0"/>
              <a:t>This hidden state multiplied by the parameter C will give us our final output.</a:t>
            </a:r>
          </a:p>
          <a:p>
            <a:pPr marL="171450" lvl="0" indent="-171450" algn="l" rtl="0">
              <a:spcBef>
                <a:spcPts val="0"/>
              </a:spcBef>
              <a:spcAft>
                <a:spcPts val="0"/>
              </a:spcAft>
              <a:buFontTx/>
              <a:buChar char="-"/>
            </a:pPr>
            <a:r>
              <a:rPr lang="en-US" dirty="0"/>
              <a:t>However, this “scan” operation is still recurrent in nature.  So this does not help us train the model efficiently.</a:t>
            </a:r>
          </a:p>
          <a:p>
            <a:pPr marL="171450" lvl="0" indent="-171450" algn="l" rtl="0">
              <a:spcBef>
                <a:spcPts val="0"/>
              </a:spcBef>
              <a:spcAft>
                <a:spcPts val="0"/>
              </a:spcAft>
              <a:buFontTx/>
              <a:buChar char="-"/>
            </a:pPr>
            <a:r>
              <a:rPr lang="en-US" dirty="0"/>
              <a:t>[NEXT SLIDE]</a:t>
            </a:r>
          </a:p>
          <a:p>
            <a:pPr marL="171450" lvl="0" indent="-171450" algn="l" rtl="0">
              <a:spcBef>
                <a:spcPts val="0"/>
              </a:spcBef>
              <a:spcAft>
                <a:spcPts val="0"/>
              </a:spcAft>
              <a:buFontTx/>
              <a:buChar char="-"/>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68d3dcd4a7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68d3dcd4a7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You might be wondering: There’s no way to parallelize a recurrence relation right?</a:t>
            </a:r>
          </a:p>
          <a:p>
            <a:pPr marL="171450" lvl="0" indent="-171450" algn="l" rtl="0">
              <a:spcBef>
                <a:spcPts val="0"/>
              </a:spcBef>
              <a:spcAft>
                <a:spcPts val="0"/>
              </a:spcAft>
              <a:buFontTx/>
              <a:buChar char="-"/>
            </a:pPr>
            <a:endParaRPr lang="en-US" dirty="0"/>
          </a:p>
          <a:p>
            <a:pPr marL="171450" lvl="0" indent="-171450" algn="l" rtl="0">
              <a:spcBef>
                <a:spcPts val="0"/>
              </a:spcBef>
              <a:spcAft>
                <a:spcPts val="0"/>
              </a:spcAft>
              <a:buFontTx/>
              <a:buChar char="-"/>
            </a:pPr>
            <a:r>
              <a:rPr lang="en-US" dirty="0"/>
              <a:t>Turns out: We can use a form of the ”scan” operation to do this in </a:t>
            </a:r>
            <a:r>
              <a:rPr lang="en-US" dirty="0" err="1"/>
              <a:t>paralle</a:t>
            </a:r>
            <a:r>
              <a:rPr lang="en-US" dirty="0"/>
              <a:t>. This is called the “parallel scan” operation and works as follows</a:t>
            </a:r>
          </a:p>
          <a:p>
            <a:pPr marL="171450" lvl="0" indent="-171450" algn="l" rtl="0">
              <a:spcBef>
                <a:spcPts val="0"/>
              </a:spcBef>
              <a:spcAft>
                <a:spcPts val="0"/>
              </a:spcAft>
              <a:buFontTx/>
              <a:buChar char="-"/>
            </a:pPr>
            <a:r>
              <a:rPr lang="en-US" dirty="0"/>
              <a:t>[NEXT SLIDE] </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26864cfc24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26864cfc2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The parallel scan operation works in two passes:</a:t>
            </a:r>
          </a:p>
          <a:p>
            <a:pPr marL="628650" lvl="1" indent="-171450" algn="l" rtl="0">
              <a:spcBef>
                <a:spcPts val="0"/>
              </a:spcBef>
              <a:spcAft>
                <a:spcPts val="0"/>
              </a:spcAft>
              <a:buFontTx/>
              <a:buChar char="-"/>
            </a:pPr>
            <a:r>
              <a:rPr lang="en-US" dirty="0"/>
              <a:t>And Up-sweep</a:t>
            </a:r>
          </a:p>
          <a:p>
            <a:pPr marL="628650" lvl="1" indent="-171450" algn="l" rtl="0">
              <a:spcBef>
                <a:spcPts val="0"/>
              </a:spcBef>
              <a:spcAft>
                <a:spcPts val="0"/>
              </a:spcAft>
              <a:buFontTx/>
              <a:buChar char="-"/>
            </a:pPr>
            <a:r>
              <a:rPr lang="en-US" dirty="0"/>
              <a:t>And a down-sweep</a:t>
            </a:r>
          </a:p>
          <a:p>
            <a:pPr marL="171450" lvl="0" indent="-171450" algn="l" rtl="0">
              <a:spcBef>
                <a:spcPts val="0"/>
              </a:spcBef>
              <a:spcAft>
                <a:spcPts val="0"/>
              </a:spcAft>
              <a:buFontTx/>
              <a:buChar char="-"/>
            </a:pPr>
            <a:r>
              <a:rPr lang="en-US" dirty="0"/>
              <a:t>During the up-sweep,  we first break down out input into blocks. Here, assume that we use a block of 2 elements</a:t>
            </a:r>
          </a:p>
          <a:p>
            <a:pPr marL="171450" lvl="0" indent="-171450" algn="l" rtl="0">
              <a:spcBef>
                <a:spcPts val="0"/>
              </a:spcBef>
              <a:spcAft>
                <a:spcPts val="0"/>
              </a:spcAft>
              <a:buFontTx/>
              <a:buChar char="-"/>
            </a:pPr>
            <a:r>
              <a:rPr lang="en-US" dirty="0"/>
              <a:t>The variable ”R” just represents the range of elements being considered, and the variable “S” represent the sum</a:t>
            </a:r>
          </a:p>
          <a:p>
            <a:pPr marL="171450" lvl="0" indent="-171450" algn="l" rtl="0">
              <a:spcBef>
                <a:spcPts val="0"/>
              </a:spcBef>
              <a:spcAft>
                <a:spcPts val="0"/>
              </a:spcAft>
              <a:buFontTx/>
              <a:buChar char="-"/>
            </a:pPr>
            <a:r>
              <a:rPr lang="en-US" dirty="0"/>
              <a:t>Initialize the variable “S” for each left node in the tree as the element at that index</a:t>
            </a:r>
          </a:p>
          <a:p>
            <a:pPr marL="171450" lvl="0" indent="-171450" algn="l" rtl="0">
              <a:spcBef>
                <a:spcPts val="0"/>
              </a:spcBef>
              <a:spcAft>
                <a:spcPts val="0"/>
              </a:spcAft>
              <a:buFontTx/>
              <a:buChar char="-"/>
            </a:pPr>
            <a:r>
              <a:rPr lang="en-US" dirty="0"/>
              <a:t>Sum up child nodes and assign the value to “S” in the parent node</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6864cfc244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26864cfc24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6864cfc244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26864cfc244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Repeat this operation till the end, where we get a sum of 36 for the root element.</a:t>
            </a:r>
          </a:p>
          <a:p>
            <a:pPr marL="171450" lvl="0" indent="-171450" algn="l" rtl="0">
              <a:spcBef>
                <a:spcPts val="0"/>
              </a:spcBef>
              <a:spcAft>
                <a:spcPts val="0"/>
              </a:spcAft>
              <a:buFontTx/>
              <a:buChar char="-"/>
            </a:pPr>
            <a:r>
              <a:rPr lang="en-US" dirty="0"/>
              <a:t>This completes the up-sweep</a:t>
            </a:r>
          </a:p>
          <a:p>
            <a:pPr marL="171450" lvl="0" indent="-171450" algn="l" rtl="0">
              <a:spcBef>
                <a:spcPts val="0"/>
              </a:spcBef>
              <a:spcAft>
                <a:spcPts val="0"/>
              </a:spcAft>
              <a:buFontTx/>
              <a:buChar char="-"/>
            </a:pPr>
            <a:r>
              <a:rPr lang="en-US" dirty="0"/>
              <a:t>We’ll now start the down sweep</a:t>
            </a: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26864cfc24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26864cfc24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Initialize a variable “F” to 0  in the root node</a:t>
            </a:r>
          </a:p>
          <a:p>
            <a:pPr marL="171450" lvl="0" indent="-171450" algn="l" rtl="0">
              <a:spcBef>
                <a:spcPts val="0"/>
              </a:spcBef>
              <a:spcAft>
                <a:spcPts val="0"/>
              </a:spcAft>
              <a:buFontTx/>
              <a:buChar char="-"/>
            </a:pPr>
            <a:r>
              <a:rPr lang="en-US" dirty="0"/>
              <a:t>The algorithm for the down sweep works as follows. For a given root node:</a:t>
            </a:r>
          </a:p>
          <a:p>
            <a:pPr marL="628650" lvl="1" indent="-171450" algn="l" rtl="0">
              <a:spcBef>
                <a:spcPts val="0"/>
              </a:spcBef>
              <a:spcAft>
                <a:spcPts val="0"/>
              </a:spcAft>
              <a:buFontTx/>
              <a:buChar char="-"/>
            </a:pPr>
            <a:r>
              <a:rPr lang="en-US" dirty="0"/>
              <a:t>Assign the value of the ”F” in the root node to the left child node</a:t>
            </a:r>
          </a:p>
          <a:p>
            <a:pPr marL="628650" lvl="1" indent="-171450" algn="l" rtl="0">
              <a:spcBef>
                <a:spcPts val="0"/>
              </a:spcBef>
              <a:spcAft>
                <a:spcPts val="0"/>
              </a:spcAft>
              <a:buFontTx/>
              <a:buChar char="-"/>
            </a:pPr>
            <a:r>
              <a:rPr lang="en-US" dirty="0"/>
              <a:t>Add the value of “S” and ”F” in the left child node and assign to “F” in the right child node</a:t>
            </a:r>
          </a:p>
          <a:p>
            <a:pPr marL="628650" lvl="1" indent="-171450" algn="l" rtl="0">
              <a:spcBef>
                <a:spcPts val="0"/>
              </a:spcBef>
              <a:spcAft>
                <a:spcPts val="0"/>
              </a:spcAft>
              <a:buFontTx/>
              <a:buChar char="-"/>
            </a:pPr>
            <a:r>
              <a:rPr lang="en-US" dirty="0"/>
              <a:t>Repeat this process till the end		</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6864cfc244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26864cfc24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26864cfc244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26864cfc244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6864cfc244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26864cfc244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684099391a_0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684099391a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a:solidFill>
                <a:srgbClr val="695D46"/>
              </a:solidFill>
              <a:latin typeface="Montserrat"/>
              <a:ea typeface="Montserrat"/>
              <a:cs typeface="Montserrat"/>
              <a:sym typeface="Montserrat"/>
            </a:endParaRPr>
          </a:p>
          <a:p>
            <a:pPr marL="457200" lvl="0" indent="-304800" algn="l" rtl="0">
              <a:lnSpc>
                <a:spcPct val="115000"/>
              </a:lnSpc>
              <a:spcBef>
                <a:spcPts val="1200"/>
              </a:spcBef>
              <a:spcAft>
                <a:spcPts val="0"/>
              </a:spcAft>
              <a:buClr>
                <a:srgbClr val="695D46"/>
              </a:buClr>
              <a:buSzPts val="1200"/>
              <a:buFont typeface="Montserrat"/>
              <a:buChar char="-"/>
            </a:pPr>
            <a:r>
              <a:rPr lang="en-GB" sz="1200">
                <a:solidFill>
                  <a:srgbClr val="695D46"/>
                </a:solidFill>
                <a:latin typeface="Montserrat"/>
                <a:ea typeface="Montserrat"/>
                <a:cs typeface="Montserrat"/>
                <a:sym typeface="Montserrat"/>
              </a:rPr>
              <a:t>Transformers are the current SoTA on sequence modelling tasks.</a:t>
            </a:r>
            <a:endParaRPr sz="1200">
              <a:solidFill>
                <a:srgbClr val="695D46"/>
              </a:solidFill>
              <a:latin typeface="Montserrat"/>
              <a:ea typeface="Montserrat"/>
              <a:cs typeface="Montserrat"/>
              <a:sym typeface="Montserrat"/>
            </a:endParaRPr>
          </a:p>
          <a:p>
            <a:pPr marL="457200" lvl="0" indent="-304800" algn="l" rtl="0">
              <a:lnSpc>
                <a:spcPct val="115000"/>
              </a:lnSpc>
              <a:spcBef>
                <a:spcPts val="0"/>
              </a:spcBef>
              <a:spcAft>
                <a:spcPts val="0"/>
              </a:spcAft>
              <a:buClr>
                <a:srgbClr val="695D46"/>
              </a:buClr>
              <a:buSzPts val="1200"/>
              <a:buFont typeface="Montserrat"/>
              <a:buChar char="-"/>
            </a:pPr>
            <a:r>
              <a:rPr lang="en-GB" sz="1200">
                <a:solidFill>
                  <a:srgbClr val="695D46"/>
                </a:solidFill>
                <a:latin typeface="Montserrat"/>
                <a:ea typeface="Montserrat"/>
                <a:cs typeface="Montserrat"/>
                <a:sym typeface="Montserrat"/>
              </a:rPr>
              <a:t>They consist of 2 key modules: The attention mechanism and the feed-forward layer. These modules are repeated H-times in the network to form the “H-heads”, which give the model it’s expressivity power.</a:t>
            </a:r>
            <a:endParaRPr sz="1200">
              <a:solidFill>
                <a:srgbClr val="695D46"/>
              </a:solidFill>
              <a:latin typeface="Montserrat"/>
              <a:ea typeface="Montserrat"/>
              <a:cs typeface="Montserrat"/>
              <a:sym typeface="Montserrat"/>
            </a:endParaRPr>
          </a:p>
          <a:p>
            <a:pPr marL="457200" lvl="0" indent="-304800" algn="l" rtl="0">
              <a:lnSpc>
                <a:spcPct val="115000"/>
              </a:lnSpc>
              <a:spcBef>
                <a:spcPts val="0"/>
              </a:spcBef>
              <a:spcAft>
                <a:spcPts val="0"/>
              </a:spcAft>
              <a:buClr>
                <a:srgbClr val="695D46"/>
              </a:buClr>
              <a:buSzPts val="1200"/>
              <a:buFont typeface="Montserrat"/>
              <a:buChar char="-"/>
            </a:pPr>
            <a:r>
              <a:rPr lang="en-GB" sz="1200">
                <a:solidFill>
                  <a:srgbClr val="695D46"/>
                </a:solidFill>
                <a:latin typeface="Montserrat"/>
                <a:ea typeface="Montserrat"/>
                <a:cs typeface="Montserrat"/>
                <a:sym typeface="Montserrat"/>
              </a:rPr>
              <a:t>Transformers training time scales quadratically with length of sequence `N`, due to the attention mechanism which needs access to all tokens in the input. However. Training transformers efficient since the process is paralleizable</a:t>
            </a:r>
            <a:endParaRPr sz="1200">
              <a:solidFill>
                <a:srgbClr val="695D46"/>
              </a:solidFill>
              <a:latin typeface="Montserrat"/>
              <a:ea typeface="Montserrat"/>
              <a:cs typeface="Montserrat"/>
              <a:sym typeface="Montserrat"/>
            </a:endParaRPr>
          </a:p>
          <a:p>
            <a:pPr marL="457200" lvl="0" indent="-304800" algn="l" rtl="0">
              <a:lnSpc>
                <a:spcPct val="115000"/>
              </a:lnSpc>
              <a:spcBef>
                <a:spcPts val="0"/>
              </a:spcBef>
              <a:spcAft>
                <a:spcPts val="0"/>
              </a:spcAft>
              <a:buClr>
                <a:srgbClr val="695D46"/>
              </a:buClr>
              <a:buSzPts val="1200"/>
              <a:buFont typeface="Montserrat"/>
              <a:buChar char="-"/>
            </a:pPr>
            <a:r>
              <a:rPr lang="en-GB" sz="1200">
                <a:solidFill>
                  <a:srgbClr val="695D46"/>
                </a:solidFill>
                <a:latin typeface="Montserrat"/>
                <a:ea typeface="Montserrat"/>
                <a:cs typeface="Montserrat"/>
                <a:sym typeface="Montserrat"/>
              </a:rPr>
              <a:t>Inference in transformers scales linearly with sequence length, assuming you are using the KV cache to compute the dot product. Eg: for 10 tokens, you would need to perform 10 dot products to get the output. For 11 tokens, 11 dot products, etc.</a:t>
            </a:r>
            <a:endParaRPr sz="1200">
              <a:solidFill>
                <a:srgbClr val="695D46"/>
              </a:solidFill>
              <a:latin typeface="Montserrat"/>
              <a:ea typeface="Montserrat"/>
              <a:cs typeface="Montserrat"/>
              <a:sym typeface="Montserrat"/>
            </a:endParaRPr>
          </a:p>
          <a:p>
            <a:pPr marL="457200" lvl="0" indent="-304800" algn="l" rtl="0">
              <a:lnSpc>
                <a:spcPct val="115000"/>
              </a:lnSpc>
              <a:spcBef>
                <a:spcPts val="0"/>
              </a:spcBef>
              <a:spcAft>
                <a:spcPts val="0"/>
              </a:spcAft>
              <a:buClr>
                <a:srgbClr val="695D46"/>
              </a:buClr>
              <a:buSzPts val="1200"/>
              <a:buFont typeface="Montserrat"/>
              <a:buChar char="-"/>
            </a:pPr>
            <a:r>
              <a:rPr lang="en-GB" sz="1200">
                <a:solidFill>
                  <a:srgbClr val="695D46"/>
                </a:solidFill>
                <a:latin typeface="Montserrat"/>
                <a:ea typeface="Montserrat"/>
                <a:cs typeface="Montserrat"/>
                <a:sym typeface="Montserrat"/>
              </a:rPr>
              <a:t>Training complexity is a problem when the we deal with large sequences, especially sequences greater than 10k steps</a:t>
            </a:r>
            <a:endParaRPr sz="1200">
              <a:solidFill>
                <a:srgbClr val="695D46"/>
              </a:solidFill>
              <a:latin typeface="Montserrat"/>
              <a:ea typeface="Montserrat"/>
              <a:cs typeface="Montserrat"/>
              <a:sym typeface="Montserrat"/>
            </a:endParaRPr>
          </a:p>
          <a:p>
            <a:pPr marL="457200" lvl="0" indent="-304800" algn="l" rtl="0">
              <a:lnSpc>
                <a:spcPct val="115000"/>
              </a:lnSpc>
              <a:spcBef>
                <a:spcPts val="0"/>
              </a:spcBef>
              <a:spcAft>
                <a:spcPts val="0"/>
              </a:spcAft>
              <a:buClr>
                <a:srgbClr val="695D46"/>
              </a:buClr>
              <a:buSzPts val="1200"/>
              <a:buFont typeface="Montserrat"/>
              <a:buChar char="-"/>
            </a:pPr>
            <a:r>
              <a:rPr lang="en-GB" sz="1200">
                <a:solidFill>
                  <a:srgbClr val="695D46"/>
                </a:solidFill>
                <a:latin typeface="Montserrat"/>
                <a:ea typeface="Montserrat"/>
                <a:cs typeface="Montserrat"/>
                <a:sym typeface="Montserrat"/>
              </a:rPr>
              <a:t>Long dependencies needed to:</a:t>
            </a:r>
            <a:endParaRPr sz="1200">
              <a:solidFill>
                <a:srgbClr val="695D46"/>
              </a:solidFill>
              <a:latin typeface="Montserrat"/>
              <a:ea typeface="Montserrat"/>
              <a:cs typeface="Montserrat"/>
              <a:sym typeface="Montserrat"/>
            </a:endParaRPr>
          </a:p>
          <a:p>
            <a:pPr marL="914400" lvl="1" indent="-304800" algn="l" rtl="0">
              <a:lnSpc>
                <a:spcPct val="115000"/>
              </a:lnSpc>
              <a:spcBef>
                <a:spcPts val="0"/>
              </a:spcBef>
              <a:spcAft>
                <a:spcPts val="0"/>
              </a:spcAft>
              <a:buClr>
                <a:srgbClr val="695D46"/>
              </a:buClr>
              <a:buSzPts val="1200"/>
              <a:buFont typeface="Montserrat"/>
              <a:buChar char="-"/>
            </a:pPr>
            <a:r>
              <a:rPr lang="en-GB" sz="1200">
                <a:solidFill>
                  <a:srgbClr val="695D46"/>
                </a:solidFill>
                <a:latin typeface="Montserrat"/>
                <a:ea typeface="Montserrat"/>
                <a:cs typeface="Montserrat"/>
                <a:sym typeface="Montserrat"/>
              </a:rPr>
              <a:t>Enable New Capabilities</a:t>
            </a:r>
            <a:endParaRPr sz="1200">
              <a:solidFill>
                <a:srgbClr val="695D46"/>
              </a:solidFill>
              <a:latin typeface="Montserrat"/>
              <a:ea typeface="Montserrat"/>
              <a:cs typeface="Montserrat"/>
              <a:sym typeface="Montserrat"/>
            </a:endParaRPr>
          </a:p>
          <a:p>
            <a:pPr marL="1371600" lvl="2" indent="-304800" algn="l" rtl="0">
              <a:lnSpc>
                <a:spcPct val="115000"/>
              </a:lnSpc>
              <a:spcBef>
                <a:spcPts val="0"/>
              </a:spcBef>
              <a:spcAft>
                <a:spcPts val="0"/>
              </a:spcAft>
              <a:buClr>
                <a:srgbClr val="695D46"/>
              </a:buClr>
              <a:buSzPts val="1200"/>
              <a:buFont typeface="Montserrat"/>
              <a:buChar char="-"/>
            </a:pPr>
            <a:r>
              <a:rPr lang="en-GB" sz="1200">
                <a:solidFill>
                  <a:srgbClr val="695D46"/>
                </a:solidFill>
                <a:latin typeface="Montserrat"/>
                <a:ea typeface="Montserrat"/>
                <a:cs typeface="Montserrat"/>
                <a:sym typeface="Montserrat"/>
              </a:rPr>
              <a:t>Summarization, understand books, codebases</a:t>
            </a:r>
            <a:endParaRPr sz="1200">
              <a:solidFill>
                <a:srgbClr val="695D46"/>
              </a:solidFill>
              <a:latin typeface="Montserrat"/>
              <a:ea typeface="Montserrat"/>
              <a:cs typeface="Montserrat"/>
              <a:sym typeface="Montserrat"/>
            </a:endParaRPr>
          </a:p>
          <a:p>
            <a:pPr marL="914400" lvl="1" indent="-304800" algn="l" rtl="0">
              <a:lnSpc>
                <a:spcPct val="115000"/>
              </a:lnSpc>
              <a:spcBef>
                <a:spcPts val="0"/>
              </a:spcBef>
              <a:spcAft>
                <a:spcPts val="0"/>
              </a:spcAft>
              <a:buClr>
                <a:srgbClr val="695D46"/>
              </a:buClr>
              <a:buSzPts val="1200"/>
              <a:buFont typeface="Montserrat"/>
              <a:buChar char="-"/>
            </a:pPr>
            <a:r>
              <a:rPr lang="en-GB" sz="1200">
                <a:solidFill>
                  <a:srgbClr val="695D46"/>
                </a:solidFill>
                <a:latin typeface="Montserrat"/>
                <a:ea typeface="Montserrat"/>
                <a:cs typeface="Montserrat"/>
                <a:sym typeface="Montserrat"/>
              </a:rPr>
              <a:t>Model other sequential data</a:t>
            </a:r>
            <a:endParaRPr sz="1200">
              <a:solidFill>
                <a:srgbClr val="695D46"/>
              </a:solidFill>
              <a:latin typeface="Montserrat"/>
              <a:ea typeface="Montserrat"/>
              <a:cs typeface="Montserrat"/>
              <a:sym typeface="Montserrat"/>
            </a:endParaRPr>
          </a:p>
          <a:p>
            <a:pPr marL="1371600" lvl="2" indent="-304800" algn="l" rtl="0">
              <a:lnSpc>
                <a:spcPct val="115000"/>
              </a:lnSpc>
              <a:spcBef>
                <a:spcPts val="0"/>
              </a:spcBef>
              <a:spcAft>
                <a:spcPts val="0"/>
              </a:spcAft>
              <a:buClr>
                <a:srgbClr val="695D46"/>
              </a:buClr>
              <a:buSzPts val="1200"/>
              <a:buFont typeface="Montserrat"/>
              <a:buChar char="-"/>
            </a:pPr>
            <a:r>
              <a:rPr lang="en-GB" sz="1200">
                <a:solidFill>
                  <a:srgbClr val="695D46"/>
                </a:solidFill>
                <a:latin typeface="Montserrat"/>
                <a:ea typeface="Montserrat"/>
                <a:cs typeface="Montserrat"/>
                <a:sym typeface="Montserrat"/>
              </a:rPr>
              <a:t>DNA, Time-series, Video, Robotics</a:t>
            </a:r>
            <a:endParaRPr sz="1200">
              <a:solidFill>
                <a:srgbClr val="695D46"/>
              </a:solidFill>
              <a:latin typeface="Montserrat"/>
              <a:ea typeface="Montserrat"/>
              <a:cs typeface="Montserrat"/>
              <a:sym typeface="Montserrat"/>
            </a:endParaRPr>
          </a:p>
          <a:p>
            <a:pPr marL="1371600" lvl="2" indent="-304800" algn="l" rtl="0">
              <a:lnSpc>
                <a:spcPct val="115000"/>
              </a:lnSpc>
              <a:spcBef>
                <a:spcPts val="0"/>
              </a:spcBef>
              <a:spcAft>
                <a:spcPts val="0"/>
              </a:spcAft>
              <a:buClr>
                <a:srgbClr val="695D46"/>
              </a:buClr>
              <a:buSzPts val="1200"/>
              <a:buFont typeface="Montserrat"/>
              <a:buChar char="-"/>
            </a:pPr>
            <a:r>
              <a:rPr lang="en-GB" sz="1200">
                <a:solidFill>
                  <a:srgbClr val="695D46"/>
                </a:solidFill>
                <a:latin typeface="Montserrat"/>
                <a:ea typeface="Montserrat"/>
                <a:cs typeface="Montserrat"/>
                <a:sym typeface="Montserrat"/>
              </a:rPr>
              <a:t>They inherently have a notion of time in the dataset.</a:t>
            </a:r>
            <a:endParaRPr sz="1200">
              <a:solidFill>
                <a:srgbClr val="695D46"/>
              </a:solidFill>
              <a:latin typeface="Montserrat"/>
              <a:ea typeface="Montserrat"/>
              <a:cs typeface="Montserrat"/>
              <a:sym typeface="Montserrat"/>
            </a:endParaRPr>
          </a:p>
          <a:p>
            <a:pPr marL="1371600" lvl="2" indent="-304800" algn="l" rtl="0">
              <a:lnSpc>
                <a:spcPct val="115000"/>
              </a:lnSpc>
              <a:spcBef>
                <a:spcPts val="0"/>
              </a:spcBef>
              <a:spcAft>
                <a:spcPts val="0"/>
              </a:spcAft>
              <a:buClr>
                <a:srgbClr val="695D46"/>
              </a:buClr>
              <a:buSzPts val="1200"/>
              <a:buFont typeface="Montserrat"/>
              <a:buChar char="-"/>
            </a:pPr>
            <a:r>
              <a:rPr lang="en-GB" sz="1200">
                <a:solidFill>
                  <a:srgbClr val="695D46"/>
                </a:solidFill>
                <a:latin typeface="Montserrat"/>
                <a:ea typeface="Montserrat"/>
                <a:cs typeface="Montserrat"/>
                <a:sym typeface="Montserrat"/>
              </a:rPr>
              <a:t>We will call this “signal” data, as compared to text which we usually call “sequence” data.</a:t>
            </a:r>
            <a:endParaRPr sz="1200">
              <a:solidFill>
                <a:srgbClr val="695D46"/>
              </a:solidFill>
              <a:latin typeface="Montserrat"/>
              <a:ea typeface="Montserrat"/>
              <a:cs typeface="Montserrat"/>
              <a:sym typeface="Montserrat"/>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26864cfc244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26864cfc244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Finally, we combine the collected s and f values to get the desired output.</a:t>
            </a:r>
          </a:p>
          <a:p>
            <a:pPr marL="171450" lvl="0" indent="-171450" algn="l" rtl="0">
              <a:spcBef>
                <a:spcPts val="0"/>
              </a:spcBef>
              <a:spcAft>
                <a:spcPts val="0"/>
              </a:spcAft>
              <a:buFontTx/>
              <a:buChar char="-"/>
            </a:pPr>
            <a:r>
              <a:rPr lang="en-US" dirty="0"/>
              <a:t>(CLICK)</a:t>
            </a:r>
          </a:p>
          <a:p>
            <a:pPr marL="171450" lvl="0" indent="-171450" algn="l" rtl="0">
              <a:spcBef>
                <a:spcPts val="0"/>
              </a:spcBef>
              <a:spcAft>
                <a:spcPts val="0"/>
              </a:spcAft>
              <a:buFontTx/>
              <a:buChar char="-"/>
            </a:pPr>
            <a:r>
              <a:rPr lang="en-US" dirty="0"/>
              <a:t>Importantly, this entire operation can be run in Log(N) time, assuming that the number of threads used is higher than the length of the input sequence</a:t>
            </a:r>
          </a:p>
          <a:p>
            <a:pPr marL="171450" lvl="0" indent="-171450" algn="l" rtl="0">
              <a:spcBef>
                <a:spcPts val="0"/>
              </a:spcBef>
              <a:spcAft>
                <a:spcPts val="0"/>
              </a:spcAft>
              <a:buFontTx/>
              <a:buChar char="-"/>
            </a:pPr>
            <a:r>
              <a:rPr lang="en-US" dirty="0"/>
              <a:t>The training process of mamba makes extensive use of:</a:t>
            </a:r>
          </a:p>
          <a:p>
            <a:pPr marL="628650" lvl="1" indent="-171450" algn="l" rtl="0">
              <a:spcBef>
                <a:spcPts val="0"/>
              </a:spcBef>
              <a:spcAft>
                <a:spcPts val="0"/>
              </a:spcAft>
              <a:buFontTx/>
              <a:buChar char="-"/>
            </a:pPr>
            <a:r>
              <a:rPr lang="en-US" dirty="0" err="1"/>
              <a:t>HiPPO</a:t>
            </a:r>
            <a:r>
              <a:rPr lang="en-US" dirty="0"/>
              <a:t> matrix initialization</a:t>
            </a:r>
          </a:p>
          <a:p>
            <a:pPr marL="628650" lvl="1" indent="-171450" algn="l" rtl="0">
              <a:spcBef>
                <a:spcPts val="0"/>
              </a:spcBef>
              <a:spcAft>
                <a:spcPts val="0"/>
              </a:spcAft>
              <a:buFontTx/>
              <a:buChar char="-"/>
            </a:pPr>
            <a:r>
              <a:rPr lang="en-US" dirty="0"/>
              <a:t>Parallel Scan implementation via GPU</a:t>
            </a:r>
          </a:p>
          <a:p>
            <a:pPr marL="628650" lvl="1" indent="-171450" algn="l" rtl="0">
              <a:spcBef>
                <a:spcPts val="0"/>
              </a:spcBef>
              <a:spcAft>
                <a:spcPts val="0"/>
              </a:spcAft>
              <a:buFontTx/>
              <a:buChar char="-"/>
            </a:pPr>
            <a:r>
              <a:rPr lang="en-US" dirty="0"/>
              <a:t>Based on the same ideas we’ve seen before, which is Kernel Fusion,  Activation </a:t>
            </a:r>
            <a:r>
              <a:rPr lang="en-US" dirty="0" err="1"/>
              <a:t>Recomputation</a:t>
            </a:r>
            <a:r>
              <a:rPr lang="en-US" dirty="0"/>
              <a:t> and </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2684099391a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2684099391a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The mamba architecture shows great results on the synthetic tasks designed.</a:t>
            </a:r>
          </a:p>
          <a:p>
            <a:pPr marL="171450" lvl="0" indent="-171450" algn="l" rtl="0">
              <a:spcBef>
                <a:spcPts val="0"/>
              </a:spcBef>
              <a:spcAft>
                <a:spcPts val="0"/>
              </a:spcAft>
              <a:buFontTx/>
              <a:buChar char="-"/>
            </a:pPr>
            <a:r>
              <a:rPr lang="en-US" dirty="0" err="1"/>
              <a:t>Specficially</a:t>
            </a:r>
            <a:r>
              <a:rPr lang="en-US" dirty="0"/>
              <a:t>, it exceeds the performance of all previous SSM models by a large margin on the selective copying task.</a:t>
            </a:r>
          </a:p>
          <a:p>
            <a:pPr marL="171450" lvl="0" indent="-171450" algn="l" rtl="0">
              <a:spcBef>
                <a:spcPts val="0"/>
              </a:spcBef>
              <a:spcAft>
                <a:spcPts val="0"/>
              </a:spcAft>
              <a:buFontTx/>
              <a:buChar char="-"/>
            </a:pPr>
            <a:r>
              <a:rPr lang="en-US" dirty="0"/>
              <a:t>In the “induction heads” task, we see that Mamba is the First SSM that shows close to 100% accuracy, even when the length of the input sequence is scaled </a:t>
            </a:r>
            <a:r>
              <a:rPr lang="en-US" dirty="0" err="1"/>
              <a:t>upto</a:t>
            </a:r>
            <a:r>
              <a:rPr lang="en-US" dirty="0"/>
              <a:t> 1m tokens. This beats all existing transformer based models.</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2697a7b913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2697a7b913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On a language modelling task, we see that mamba shows performance comparable to existing transformer models and other attention-free sequence models, like RWKV</a:t>
            </a:r>
          </a:p>
          <a:p>
            <a:pPr marL="171450" lvl="0" indent="-171450" algn="l" rtl="0">
              <a:spcBef>
                <a:spcPts val="0"/>
              </a:spcBef>
              <a:spcAft>
                <a:spcPts val="0"/>
              </a:spcAft>
              <a:buFontTx/>
              <a:buChar char="-"/>
            </a:pPr>
            <a:r>
              <a:rPr lang="en-US" dirty="0"/>
              <a:t>For example: Mamba has a much lower perplexity score on the Pile dataset, as compared to all other models.</a:t>
            </a:r>
          </a:p>
          <a:p>
            <a:pPr marL="171450" lvl="0" indent="-171450" algn="l" rtl="0">
              <a:spcBef>
                <a:spcPts val="0"/>
              </a:spcBef>
              <a:spcAft>
                <a:spcPts val="0"/>
              </a:spcAft>
              <a:buFontTx/>
              <a:buChar char="-"/>
            </a:pPr>
            <a:r>
              <a:rPr lang="en-US" dirty="0"/>
              <a:t>Based on Zero shot </a:t>
            </a:r>
            <a:r>
              <a:rPr lang="en-US" dirty="0" err="1"/>
              <a:t>evaludations</a:t>
            </a:r>
            <a:r>
              <a:rPr lang="en-US" dirty="0"/>
              <a:t> of other benchmarks, mamba beats all existing approaches using models of a comparable size.</a:t>
            </a:r>
          </a:p>
          <a:p>
            <a:pPr marL="171450" lvl="0" indent="-171450" algn="l" rtl="0">
              <a:spcBef>
                <a:spcPts val="0"/>
              </a:spcBef>
              <a:spcAft>
                <a:spcPts val="0"/>
              </a:spcAft>
              <a:buFontTx/>
              <a:buChar char="-"/>
            </a:pPr>
            <a:r>
              <a:rPr lang="en-US" dirty="0"/>
              <a:t>This performance gap remains even when mamba is scaled up in number of parameters</a:t>
            </a:r>
          </a:p>
          <a:p>
            <a:pPr marL="171450" lvl="0" indent="-171450" algn="l" rtl="0">
              <a:spcBef>
                <a:spcPts val="0"/>
              </a:spcBef>
              <a:spcAft>
                <a:spcPts val="0"/>
              </a:spcAft>
              <a:buFontTx/>
              <a:buChar char="-"/>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268d3dcd4a7_1_3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268d3dcd4a7_1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dirty="0"/>
              <a:t>Mamba’s implementation of parallel-scan scales better with sequence length compared to flash-attention and convolution. </a:t>
            </a:r>
            <a:endParaRPr dirty="0"/>
          </a:p>
          <a:p>
            <a:pPr marL="457200" lvl="0" indent="-298450" algn="l" rtl="0">
              <a:spcBef>
                <a:spcPts val="0"/>
              </a:spcBef>
              <a:spcAft>
                <a:spcPts val="0"/>
              </a:spcAft>
              <a:buSzPts val="1100"/>
              <a:buChar char="-"/>
            </a:pPr>
            <a:r>
              <a:rPr lang="en-GB" dirty="0"/>
              <a:t>Mamba can also achieve 5x higher throughput than transformers, with the gap increasing as the batch size increases.</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268d3dcd4a7_1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268d3dcd4a7_1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endParaRPr>
          </a:p>
          <a:p>
            <a:pPr marL="457200" lvl="0" indent="-298450" algn="l" rtl="0">
              <a:spcBef>
                <a:spcPts val="0"/>
              </a:spcBef>
              <a:spcAft>
                <a:spcPts val="0"/>
              </a:spcAft>
              <a:buClr>
                <a:schemeClr val="dk1"/>
              </a:buClr>
              <a:buSzPts val="1100"/>
              <a:buChar char="-"/>
            </a:pPr>
            <a:r>
              <a:rPr lang="en-GB" dirty="0">
                <a:solidFill>
                  <a:schemeClr val="dk1"/>
                </a:solidFill>
              </a:rPr>
              <a:t>On real data in other modalities, such as DNA(HG38 dataset) and Audio(</a:t>
            </a:r>
            <a:r>
              <a:rPr lang="en-GB" dirty="0" err="1">
                <a:solidFill>
                  <a:schemeClr val="dk1"/>
                </a:solidFill>
              </a:rPr>
              <a:t>youtubemix</a:t>
            </a:r>
            <a:r>
              <a:rPr lang="en-GB" dirty="0">
                <a:solidFill>
                  <a:schemeClr val="dk1"/>
                </a:solidFill>
              </a:rPr>
              <a:t>), Mamba’s pretraining performance exceeds that of previous specialized models (</a:t>
            </a:r>
            <a:r>
              <a:rPr lang="en-GB" dirty="0" err="1">
                <a:solidFill>
                  <a:schemeClr val="dk1"/>
                </a:solidFill>
              </a:rPr>
              <a:t>eg</a:t>
            </a:r>
            <a:r>
              <a:rPr lang="en-GB" dirty="0">
                <a:solidFill>
                  <a:schemeClr val="dk1"/>
                </a:solidFill>
              </a:rPr>
              <a:t>: </a:t>
            </a:r>
            <a:r>
              <a:rPr lang="en-GB" dirty="0" err="1">
                <a:solidFill>
                  <a:schemeClr val="dk1"/>
                </a:solidFill>
              </a:rPr>
              <a:t>HyenaDNA</a:t>
            </a:r>
            <a:r>
              <a:rPr lang="en-GB" dirty="0">
                <a:solidFill>
                  <a:schemeClr val="dk1"/>
                </a:solidFill>
              </a:rPr>
              <a:t>, which is based on the Hyena operator, which was a derivative of the H3 paper)</a:t>
            </a:r>
            <a:endParaRPr dirty="0">
              <a:solidFill>
                <a:schemeClr val="dk1"/>
              </a:solidFill>
            </a:endParaRPr>
          </a:p>
          <a:p>
            <a:pPr marL="914400" lvl="1" indent="-298450" algn="l" rtl="0">
              <a:spcBef>
                <a:spcPts val="0"/>
              </a:spcBef>
              <a:spcAft>
                <a:spcPts val="0"/>
              </a:spcAft>
              <a:buClr>
                <a:schemeClr val="dk1"/>
              </a:buClr>
              <a:buSzPts val="1100"/>
              <a:buChar char="-"/>
            </a:pPr>
            <a:r>
              <a:rPr lang="en-GB" dirty="0">
                <a:solidFill>
                  <a:schemeClr val="dk1"/>
                </a:solidFill>
              </a:rPr>
              <a:t>And also works well with large sequence lengths (up to 1M tokens)</a:t>
            </a:r>
            <a:endParaRPr dirty="0">
              <a:solidFill>
                <a:schemeClr val="dk1"/>
              </a:solidFill>
            </a:endParaRPr>
          </a:p>
          <a:p>
            <a:pPr marL="457200" lvl="0" indent="-298450" algn="l" rtl="0">
              <a:spcBef>
                <a:spcPts val="0"/>
              </a:spcBef>
              <a:spcAft>
                <a:spcPts val="0"/>
              </a:spcAft>
              <a:buClr>
                <a:schemeClr val="dk1"/>
              </a:buClr>
              <a:buSzPts val="1100"/>
              <a:buChar char="-"/>
            </a:pPr>
            <a:r>
              <a:rPr lang="en-GB" dirty="0" err="1">
                <a:solidFill>
                  <a:schemeClr val="dk1"/>
                </a:solidFill>
              </a:rPr>
              <a:t>HyenaDNA</a:t>
            </a:r>
            <a:r>
              <a:rPr lang="en-GB" dirty="0">
                <a:solidFill>
                  <a:schemeClr val="dk1"/>
                </a:solidFill>
              </a:rPr>
              <a:t> is a variant of the H3 model trained on the</a:t>
            </a:r>
            <a:endParaRPr dirty="0">
              <a:solidFill>
                <a:schemeClr val="dk1"/>
              </a:solidFill>
            </a:endParaRPr>
          </a:p>
          <a:p>
            <a:pPr marL="457200" lvl="0" indent="-298450" algn="l" rtl="0">
              <a:spcBef>
                <a:spcPts val="0"/>
              </a:spcBef>
              <a:spcAft>
                <a:spcPts val="0"/>
              </a:spcAft>
              <a:buClr>
                <a:schemeClr val="dk1"/>
              </a:buClr>
              <a:buSzPts val="1100"/>
              <a:buChar char="-"/>
            </a:pPr>
            <a:r>
              <a:rPr lang="en-GB" dirty="0">
                <a:solidFill>
                  <a:schemeClr val="dk1"/>
                </a:solidFill>
              </a:rPr>
              <a:t>Transformer++ is a variant of the transformer model which uses a combination of attention layers + convolutional layers</a:t>
            </a:r>
          </a:p>
          <a:p>
            <a:pPr marL="457200" lvl="0" indent="-298450" algn="l" rtl="0">
              <a:spcBef>
                <a:spcPts val="0"/>
              </a:spcBef>
              <a:spcAft>
                <a:spcPts val="0"/>
              </a:spcAft>
              <a:buClr>
                <a:schemeClr val="dk1"/>
              </a:buClr>
              <a:buSzPts val="1100"/>
              <a:buChar char="-"/>
            </a:pPr>
            <a:r>
              <a:rPr lang="en-GB" dirty="0">
                <a:solidFill>
                  <a:schemeClr val="dk1"/>
                </a:solidFill>
              </a:rPr>
              <a:t>Mamba also sets a new </a:t>
            </a:r>
            <a:r>
              <a:rPr lang="en-GB" dirty="0" err="1">
                <a:solidFill>
                  <a:schemeClr val="dk1"/>
                </a:solidFill>
              </a:rPr>
              <a:t>reocrd</a:t>
            </a:r>
            <a:r>
              <a:rPr lang="en-GB" dirty="0">
                <a:solidFill>
                  <a:schemeClr val="dk1"/>
                </a:solidFill>
              </a:rPr>
              <a:t> in audio signal processing(over the </a:t>
            </a:r>
            <a:r>
              <a:rPr lang="en-GB" dirty="0" err="1">
                <a:solidFill>
                  <a:schemeClr val="dk1"/>
                </a:solidFill>
              </a:rPr>
              <a:t>YoutubeMix</a:t>
            </a:r>
            <a:r>
              <a:rPr lang="en-GB" dirty="0">
                <a:solidFill>
                  <a:schemeClr val="dk1"/>
                </a:solidFill>
              </a:rPr>
              <a:t> dataset), beating out the previous best model, which was also an SSM</a:t>
            </a:r>
            <a:endParaRPr dirty="0">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684099391a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2684099391a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a:t>In Spite of the strong results demonstrated by Mamba, it was rejected from ICLR 2024</a:t>
            </a:r>
            <a:endParaRPr/>
          </a:p>
          <a:p>
            <a:pPr marL="457200" lvl="0" indent="-298450" algn="l" rtl="0">
              <a:spcBef>
                <a:spcPts val="0"/>
              </a:spcBef>
              <a:spcAft>
                <a:spcPts val="0"/>
              </a:spcAft>
              <a:buSzPts val="1100"/>
              <a:buChar char="-"/>
            </a:pPr>
            <a:r>
              <a:rPr lang="en-GB"/>
              <a:t>But, this has not stopped the community from building on top of this model.</a:t>
            </a:r>
            <a:endParaRPr/>
          </a:p>
          <a:p>
            <a:pPr marL="457200" lvl="0" indent="-298450" algn="l" rtl="0">
              <a:spcBef>
                <a:spcPts val="0"/>
              </a:spcBef>
              <a:spcAft>
                <a:spcPts val="0"/>
              </a:spcAft>
              <a:buSzPts val="1100"/>
              <a:buChar char="-"/>
            </a:pPr>
            <a:r>
              <a:rPr lang="en-GB"/>
              <a:t>Of the models listed here, a few interesting one’s are:</a:t>
            </a:r>
            <a:endParaRPr/>
          </a:p>
          <a:p>
            <a:pPr marL="914400" lvl="1" indent="-298450" algn="l" rtl="0">
              <a:spcBef>
                <a:spcPts val="0"/>
              </a:spcBef>
              <a:spcAft>
                <a:spcPts val="0"/>
              </a:spcAft>
              <a:buSzPts val="1100"/>
              <a:buChar char="-"/>
            </a:pPr>
            <a:r>
              <a:rPr lang="en-GB"/>
              <a:t>MambaByte: A tokenizer free Mamba implementation, that learns directly from input bytes. This is similar to how ByT5 works, a paper that was mentioned in this meetup a few years ago.</a:t>
            </a:r>
            <a:endParaRPr/>
          </a:p>
          <a:p>
            <a:pPr marL="914400" lvl="1" indent="-298450" algn="l" rtl="0">
              <a:spcBef>
                <a:spcPts val="0"/>
              </a:spcBef>
              <a:spcAft>
                <a:spcPts val="0"/>
              </a:spcAft>
              <a:buSzPts val="1100"/>
              <a:buChar char="-"/>
            </a:pPr>
            <a:r>
              <a:rPr lang="en-GB"/>
              <a:t>VisionMamba: Mamba for vision tasks</a:t>
            </a:r>
            <a:endParaRPr/>
          </a:p>
          <a:p>
            <a:pPr marL="914400" lvl="1" indent="-298450" algn="l" rtl="0">
              <a:spcBef>
                <a:spcPts val="0"/>
              </a:spcBef>
              <a:spcAft>
                <a:spcPts val="0"/>
              </a:spcAft>
              <a:buSzPts val="1100"/>
              <a:buChar char="-"/>
            </a:pPr>
            <a:r>
              <a:rPr lang="en-GB"/>
              <a:t>MambaMoE: Following the current MoE frenzy, this model also implements Mamba in a MoE fashion, and shows performance comparable to transformer MoE architecture, with significantly less compute.</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2684099391a_0_2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2684099391a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Promising research directions:</a:t>
            </a:r>
            <a:endParaRPr dirty="0"/>
          </a:p>
          <a:p>
            <a:pPr marL="457200" lvl="0" indent="-298450" algn="l" rtl="0">
              <a:spcBef>
                <a:spcPts val="0"/>
              </a:spcBef>
              <a:spcAft>
                <a:spcPts val="0"/>
              </a:spcAft>
              <a:buSzPts val="1100"/>
              <a:buChar char="-"/>
            </a:pPr>
            <a:r>
              <a:rPr lang="en-GB" dirty="0" err="1"/>
              <a:t>RawKuv</a:t>
            </a:r>
            <a:r>
              <a:rPr lang="en-GB" dirty="0"/>
              <a:t> aims to be RNN with GPT level performance. 100% attention free alternative that is showing promising results</a:t>
            </a:r>
            <a:endParaRPr dirty="0"/>
          </a:p>
          <a:p>
            <a:pPr marL="457200" lvl="0" indent="-298450" algn="l" rtl="0">
              <a:spcBef>
                <a:spcPts val="0"/>
              </a:spcBef>
              <a:spcAft>
                <a:spcPts val="0"/>
              </a:spcAft>
              <a:buSzPts val="1100"/>
              <a:buChar char="-"/>
            </a:pPr>
            <a:r>
              <a:rPr lang="en-GB" dirty="0"/>
              <a:t>Gemini 1.5 =&gt; If you’ve been following Sam’s </a:t>
            </a:r>
            <a:r>
              <a:rPr lang="en-GB" dirty="0" err="1"/>
              <a:t>youtube</a:t>
            </a:r>
            <a:r>
              <a:rPr lang="en-GB" dirty="0"/>
              <a:t> channel and news, you would’ve seen Gemini-1.5 showing great performance at 1 million tokens length, and scaling </a:t>
            </a:r>
            <a:r>
              <a:rPr lang="en-GB" dirty="0" err="1"/>
              <a:t>upto</a:t>
            </a:r>
            <a:r>
              <a:rPr lang="en-GB" dirty="0"/>
              <a:t> 10 million on internal experiments. We know that it’s based on a sparse </a:t>
            </a:r>
            <a:r>
              <a:rPr lang="en-GB" dirty="0" err="1"/>
              <a:t>MoE</a:t>
            </a:r>
            <a:r>
              <a:rPr lang="en-GB" dirty="0"/>
              <a:t> transformer architecture with “architecture changes” for long-context understanding</a:t>
            </a: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2697a7b9135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2697a7b9135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2697a7b9135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2697a7b9135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268d3dcd4a7_1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268d3dcd4a7_1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Compress content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6884bdb03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6884bdb0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a:t>LRA: Long Range Arena Benchmark</a:t>
            </a:r>
            <a:endParaRPr/>
          </a:p>
          <a:p>
            <a:pPr marL="457200" lvl="0" indent="-298450" algn="l" rtl="0">
              <a:spcBef>
                <a:spcPts val="0"/>
              </a:spcBef>
              <a:spcAft>
                <a:spcPts val="0"/>
              </a:spcAft>
              <a:buSzPts val="1100"/>
              <a:buChar char="-"/>
            </a:pPr>
            <a:r>
              <a:rPr lang="en-GB"/>
              <a:t>Developed by reserachers at Google (Yi Tay) in 2020,</a:t>
            </a:r>
            <a:endParaRPr/>
          </a:p>
          <a:p>
            <a:pPr marL="457200" lvl="0" indent="-298450" algn="l" rtl="0">
              <a:spcBef>
                <a:spcPts val="0"/>
              </a:spcBef>
              <a:spcAft>
                <a:spcPts val="0"/>
              </a:spcAft>
              <a:buSzPts val="1100"/>
              <a:buChar char="-"/>
            </a:pPr>
            <a:r>
              <a:rPr lang="en-GB"/>
              <a:t>Aims to evaluate model quality over long-context scenarios</a:t>
            </a:r>
            <a:endParaRPr/>
          </a:p>
          <a:p>
            <a:pPr marL="457200" lvl="0" indent="-298450" algn="l" rtl="0">
              <a:spcBef>
                <a:spcPts val="0"/>
              </a:spcBef>
              <a:spcAft>
                <a:spcPts val="0"/>
              </a:spcAft>
              <a:buSzPts val="1100"/>
              <a:buChar char="-"/>
            </a:pPr>
            <a:r>
              <a:rPr lang="en-GB"/>
              <a:t>It has tasks which contain data in multiple input modalities such as text and images</a:t>
            </a:r>
            <a:endParaRPr/>
          </a:p>
          <a:p>
            <a:pPr marL="457200" lvl="0" indent="-298450" algn="l" rtl="0">
              <a:spcBef>
                <a:spcPts val="0"/>
              </a:spcBef>
              <a:spcAft>
                <a:spcPts val="0"/>
              </a:spcAft>
              <a:buSzPts val="1100"/>
              <a:buChar char="-"/>
            </a:pPr>
            <a:r>
              <a:rPr lang="en-GB"/>
              <a:t>It contains a total of 6 tasks with input lengths ranging from 1k-16k tokens</a:t>
            </a:r>
            <a:endParaRPr/>
          </a:p>
          <a:p>
            <a:pPr marL="914400" lvl="1" indent="-298450" algn="l" rtl="0">
              <a:spcBef>
                <a:spcPts val="0"/>
              </a:spcBef>
              <a:spcAft>
                <a:spcPts val="0"/>
              </a:spcAft>
              <a:buSzPts val="1100"/>
              <a:buChar char="-"/>
            </a:pPr>
            <a:r>
              <a:rPr lang="en-GB"/>
              <a:t>ListOps is the task of evaluating a long mathematical expression.</a:t>
            </a:r>
            <a:endParaRPr/>
          </a:p>
          <a:p>
            <a:pPr marL="914400" lvl="1" indent="-298450" algn="l" rtl="0">
              <a:spcBef>
                <a:spcPts val="0"/>
              </a:spcBef>
              <a:spcAft>
                <a:spcPts val="0"/>
              </a:spcAft>
              <a:buSzPts val="1100"/>
              <a:buChar char="-"/>
            </a:pPr>
            <a:r>
              <a:rPr lang="en-GB"/>
              <a:t>Long ListOps is an extension of ListOps with max sequence length: 2k</a:t>
            </a:r>
            <a:endParaRPr/>
          </a:p>
          <a:p>
            <a:pPr marL="914400" lvl="1" indent="-298450" algn="l" rtl="0">
              <a:spcBef>
                <a:spcPts val="0"/>
              </a:spcBef>
              <a:spcAft>
                <a:spcPts val="0"/>
              </a:spcAft>
              <a:buSzPts val="1100"/>
              <a:buChar char="-"/>
            </a:pPr>
            <a:r>
              <a:rPr lang="en-GB"/>
              <a:t>Path-Finding: Find if there is a path between the two dots shown</a:t>
            </a:r>
            <a:endParaRPr/>
          </a:p>
          <a:p>
            <a:pPr marL="914400" lvl="1" indent="-298450" algn="l" rtl="0">
              <a:spcBef>
                <a:spcPts val="0"/>
              </a:spcBef>
              <a:spcAft>
                <a:spcPts val="0"/>
              </a:spcAft>
              <a:buSzPts val="1100"/>
              <a:buChar char="-"/>
            </a:pPr>
            <a:r>
              <a:rPr lang="en-GB"/>
              <a:t>Path-X: Harder version of Path-Finding. Check if model can find a connected path on images with 16k pixels. </a:t>
            </a:r>
            <a:endParaRPr/>
          </a:p>
          <a:p>
            <a:pPr marL="457200" lvl="0" indent="-298450" algn="l" rtl="0">
              <a:spcBef>
                <a:spcPts val="0"/>
              </a:spcBef>
              <a:spcAft>
                <a:spcPts val="0"/>
              </a:spcAft>
              <a:buSzPts val="1100"/>
              <a:buChar char="-"/>
            </a:pPr>
            <a:r>
              <a:rPr lang="en-GB"/>
              <a:t>Transformers perform poorly on the LRA benchmark, with an average accuracy around 52%. </a:t>
            </a:r>
            <a:endParaRPr/>
          </a:p>
          <a:p>
            <a:pPr marL="914400" lvl="1" indent="-298450" algn="l" rtl="0">
              <a:spcBef>
                <a:spcPts val="0"/>
              </a:spcBef>
              <a:spcAft>
                <a:spcPts val="0"/>
              </a:spcAft>
              <a:buSzPts val="1100"/>
              <a:buChar char="-"/>
            </a:pPr>
            <a:r>
              <a:rPr lang="en-GB"/>
              <a:t>Transformer models were completely unable to solve Path-X task</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268d3dcd4a7_1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268d3dcd4a7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2684099391a_0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2684099391a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a:t> S4 layer uses many independent single-input, single-output SSMs. This essentially means that no parameters are shared between the S4 blocks</a:t>
            </a:r>
            <a:endParaRPr/>
          </a:p>
          <a:p>
            <a:pPr marL="457200" lvl="0" indent="-298450" algn="l" rtl="0">
              <a:spcBef>
                <a:spcPts val="0"/>
              </a:spcBef>
              <a:spcAft>
                <a:spcPts val="0"/>
              </a:spcAft>
              <a:buSzPts val="1100"/>
              <a:buChar char="-"/>
            </a:pPr>
            <a:r>
              <a:rPr lang="en-GB"/>
              <a:t>The S5 layer uses one multi-input, multi-output SSM</a:t>
            </a:r>
            <a:endParaRPr/>
          </a:p>
          <a:p>
            <a:pPr marL="457200" lvl="0" indent="-298450" algn="l" rtl="0">
              <a:spcBef>
                <a:spcPts val="0"/>
              </a:spcBef>
              <a:spcAft>
                <a:spcPts val="0"/>
              </a:spcAft>
              <a:buSzPts val="1100"/>
              <a:buChar char="-"/>
            </a:pPr>
            <a:r>
              <a:rPr lang="en-GB"/>
              <a:t>The authors show a connection between S4 and S5, and how this can be used to initialize the S5 layer</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2684099391a_0_2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2684099391a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2684099391a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2684099391a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697a7b9135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697a7b913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Can we get a model that has:</a:t>
            </a:r>
          </a:p>
          <a:p>
            <a:pPr marL="171450" lvl="0" indent="-171450" algn="l" rtl="0">
              <a:spcBef>
                <a:spcPts val="0"/>
              </a:spcBef>
              <a:spcAft>
                <a:spcPts val="0"/>
              </a:spcAft>
              <a:buFontTx/>
              <a:buChar char="-"/>
            </a:pPr>
            <a:r>
              <a:rPr lang="en-US" dirty="0"/>
              <a:t>Linear scaling during both training and inference</a:t>
            </a:r>
          </a:p>
          <a:p>
            <a:pPr marL="171450" lvl="0" indent="-171450" algn="l" rtl="0">
              <a:spcBef>
                <a:spcPts val="0"/>
              </a:spcBef>
              <a:spcAft>
                <a:spcPts val="0"/>
              </a:spcAft>
              <a:buFontTx/>
              <a:buChar char="-"/>
            </a:pPr>
            <a:r>
              <a:rPr lang="en-US" dirty="0"/>
              <a:t>Parallelizable training and inference process</a:t>
            </a:r>
          </a:p>
          <a:p>
            <a:pPr marL="171450" lvl="0" indent="-171450" algn="l" rtl="0">
              <a:spcBef>
                <a:spcPts val="0"/>
              </a:spcBef>
              <a:spcAft>
                <a:spcPts val="0"/>
              </a:spcAft>
              <a:buFontTx/>
              <a:buChar char="-"/>
            </a:pPr>
            <a:r>
              <a:rPr lang="en-US" dirty="0"/>
              <a:t>Performance that matches transformers</a:t>
            </a:r>
          </a:p>
          <a:p>
            <a:pPr marL="171450" lvl="0" indent="-171450" algn="l" rtl="0">
              <a:spcBef>
                <a:spcPts val="0"/>
              </a:spcBef>
              <a:spcAft>
                <a:spcPts val="0"/>
              </a:spcAft>
              <a:buFontTx/>
              <a:buChar char="-"/>
            </a:pPr>
            <a:r>
              <a:rPr lang="en-US" dirty="0"/>
              <a:t>Generic architecture that can process data in multiple format(text, audio, video)</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684099391a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684099391a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SSMs are classically a statistical model</a:t>
            </a:r>
            <a:endParaRPr dirty="0"/>
          </a:p>
          <a:p>
            <a:pPr marL="0" lvl="0" indent="0" algn="l" rtl="0">
              <a:spcBef>
                <a:spcPts val="0"/>
              </a:spcBef>
              <a:spcAft>
                <a:spcPts val="0"/>
              </a:spcAft>
              <a:buNone/>
            </a:pPr>
            <a:r>
              <a:rPr lang="en-GB" dirty="0"/>
              <a:t>They’ve been around since the 1960s</a:t>
            </a:r>
            <a:endParaRPr dirty="0"/>
          </a:p>
          <a:p>
            <a:pPr marL="0" lvl="0" indent="0" algn="l" rtl="0">
              <a:spcBef>
                <a:spcPts val="0"/>
              </a:spcBef>
              <a:spcAft>
                <a:spcPts val="0"/>
              </a:spcAft>
              <a:buClr>
                <a:schemeClr val="dk1"/>
              </a:buClr>
              <a:buSzPts val="1100"/>
              <a:buFont typeface="Arial"/>
              <a:buNone/>
            </a:pPr>
            <a:r>
              <a:rPr lang="en-GB" dirty="0">
                <a:solidFill>
                  <a:schemeClr val="dk1"/>
                </a:solidFill>
              </a:rPr>
              <a:t>They are modelled as a continuous-timed differential equation </a:t>
            </a:r>
            <a:r>
              <a:rPr lang="en-GB" dirty="0" err="1">
                <a:solidFill>
                  <a:schemeClr val="dk1"/>
                </a:solidFill>
              </a:rPr>
              <a:t>i.e</a:t>
            </a:r>
            <a:r>
              <a:rPr lang="en-GB" dirty="0">
                <a:solidFill>
                  <a:schemeClr val="dk1"/>
                </a:solidFill>
              </a:rPr>
              <a:t> they </a:t>
            </a:r>
            <a:r>
              <a:rPr lang="en-GB" sz="1400" dirty="0">
                <a:solidFill>
                  <a:srgbClr val="695D46"/>
                </a:solidFill>
                <a:latin typeface="Montserrat"/>
                <a:ea typeface="Montserrat"/>
                <a:cs typeface="Montserrat"/>
                <a:sym typeface="Montserrat"/>
              </a:rPr>
              <a:t>Model the small change in hidden-state over time. </a:t>
            </a:r>
          </a:p>
          <a:p>
            <a:pPr marL="0" lvl="0" indent="0" algn="l" rtl="0">
              <a:spcBef>
                <a:spcPts val="0"/>
              </a:spcBef>
              <a:spcAft>
                <a:spcPts val="0"/>
              </a:spcAft>
              <a:buClr>
                <a:schemeClr val="dk1"/>
              </a:buClr>
              <a:buSzPts val="1100"/>
              <a:buFont typeface="Arial"/>
              <a:buNone/>
            </a:pPr>
            <a:r>
              <a:rPr lang="en-GB" sz="1400" dirty="0">
                <a:solidFill>
                  <a:srgbClr val="695D46"/>
                </a:solidFill>
                <a:latin typeface="Montserrat"/>
                <a:ea typeface="Montserrat"/>
                <a:cs typeface="Montserrat"/>
                <a:sym typeface="Montserrat"/>
              </a:rPr>
              <a:t>They are represented using the 2 equations shown here.</a:t>
            </a:r>
            <a:endParaRPr dirty="0"/>
          </a:p>
          <a:p>
            <a:pPr marL="0" lvl="0" indent="0" algn="l" rtl="0">
              <a:spcBef>
                <a:spcPts val="0"/>
              </a:spcBef>
              <a:spcAft>
                <a:spcPts val="0"/>
              </a:spcAft>
              <a:buNone/>
            </a:pPr>
            <a:r>
              <a:rPr lang="en-GB" b="0" dirty="0"/>
              <a:t>SSMs are a 1-layer, </a:t>
            </a:r>
            <a:r>
              <a:rPr lang="en-GB" dirty="0"/>
              <a:t>linear model</a:t>
            </a:r>
            <a:endParaRPr dirty="0"/>
          </a:p>
          <a:p>
            <a:pPr marL="0" lvl="0" indent="0" algn="l" rtl="0">
              <a:spcBef>
                <a:spcPts val="0"/>
              </a:spcBef>
              <a:spcAft>
                <a:spcPts val="0"/>
              </a:spcAft>
              <a:buNone/>
            </a:pPr>
            <a:r>
              <a:rPr lang="en-GB" dirty="0"/>
              <a:t>They are also time-invariant. The parameters A,B,C and D are fixed for all inputs, and are learning during training.</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An easy way to think about this models is:</a:t>
            </a:r>
            <a:endParaRPr dirty="0"/>
          </a:p>
          <a:p>
            <a:pPr marL="457200" lvl="0" indent="-298450" algn="l" rtl="0">
              <a:spcBef>
                <a:spcPts val="0"/>
              </a:spcBef>
              <a:spcAft>
                <a:spcPts val="0"/>
              </a:spcAft>
              <a:buSzPts val="1100"/>
              <a:buChar char="-"/>
            </a:pPr>
            <a:r>
              <a:rPr lang="en-GB" dirty="0"/>
              <a:t>First we project input “u” to a higher dimensional space(or latent space) “x”</a:t>
            </a:r>
            <a:endParaRPr dirty="0"/>
          </a:p>
          <a:p>
            <a:pPr marL="457200" lvl="0" indent="-298450" algn="l" rtl="0">
              <a:spcBef>
                <a:spcPts val="0"/>
              </a:spcBef>
              <a:spcAft>
                <a:spcPts val="0"/>
              </a:spcAft>
              <a:buSzPts val="1100"/>
              <a:buChar char="-"/>
            </a:pPr>
            <a:r>
              <a:rPr lang="en-GB" dirty="0"/>
              <a:t>We then project back from the higher dim space to the output “y”</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68d3dcd4a7_1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68d3dcd4a7_1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dirty="0"/>
              <a:t>Think of SSM in a deep learning sense</a:t>
            </a:r>
            <a:endParaRPr dirty="0"/>
          </a:p>
          <a:p>
            <a:pPr marL="457200" lvl="0" indent="-298450" algn="l" rtl="0">
              <a:spcBef>
                <a:spcPts val="0"/>
              </a:spcBef>
              <a:spcAft>
                <a:spcPts val="0"/>
              </a:spcAft>
              <a:buSzPts val="1100"/>
              <a:buChar char="-"/>
            </a:pPr>
            <a:r>
              <a:rPr lang="en-GB" dirty="0"/>
              <a:t>They are just a deterministic feature transformation</a:t>
            </a:r>
            <a:endParaRPr dirty="0"/>
          </a:p>
          <a:p>
            <a:pPr marL="914400" lvl="1" indent="-298450" algn="l" rtl="0">
              <a:spcBef>
                <a:spcPts val="0"/>
              </a:spcBef>
              <a:spcAft>
                <a:spcPts val="0"/>
              </a:spcAft>
              <a:buSzPts val="1100"/>
              <a:buChar char="-"/>
            </a:pPr>
            <a:r>
              <a:rPr lang="en-GB" dirty="0"/>
              <a:t>Convolution can be thought of as a feature extraction</a:t>
            </a:r>
            <a:endParaRPr dirty="0"/>
          </a:p>
          <a:p>
            <a:pPr marL="457200" lvl="0" indent="-298450" algn="l" rtl="0">
              <a:spcBef>
                <a:spcPts val="0"/>
              </a:spcBef>
              <a:spcAft>
                <a:spcPts val="0"/>
              </a:spcAft>
              <a:buSzPts val="1100"/>
              <a:buChar char="-"/>
            </a:pPr>
            <a:r>
              <a:rPr lang="en-GB" dirty="0"/>
              <a:t>Difficult parts of deep learning</a:t>
            </a:r>
            <a:endParaRPr dirty="0"/>
          </a:p>
          <a:p>
            <a:pPr marL="914400" lvl="1" indent="-298450" algn="l" rtl="0">
              <a:spcBef>
                <a:spcPts val="0"/>
              </a:spcBef>
              <a:spcAft>
                <a:spcPts val="0"/>
              </a:spcAft>
              <a:buSzPts val="1100"/>
              <a:buChar char="-"/>
            </a:pPr>
            <a:r>
              <a:rPr lang="en-GB" dirty="0"/>
              <a:t>How to compute efficiently?</a:t>
            </a:r>
            <a:endParaRPr dirty="0"/>
          </a:p>
          <a:p>
            <a:pPr marL="914400" lvl="1" indent="-298450" algn="l" rtl="0">
              <a:spcBef>
                <a:spcPts val="0"/>
              </a:spcBef>
              <a:spcAft>
                <a:spcPts val="0"/>
              </a:spcAft>
              <a:buSzPts val="1100"/>
              <a:buChar char="-"/>
            </a:pPr>
            <a:r>
              <a:rPr lang="en-GB" dirty="0"/>
              <a:t>How to do backprop efficiently?</a:t>
            </a:r>
            <a:endParaRPr dirty="0"/>
          </a:p>
          <a:p>
            <a:pPr marL="914400" lvl="1" indent="-298450" algn="l" rtl="0">
              <a:spcBef>
                <a:spcPts val="0"/>
              </a:spcBef>
              <a:spcAft>
                <a:spcPts val="0"/>
              </a:spcAft>
              <a:buSzPts val="1100"/>
              <a:buChar char="-"/>
            </a:pPr>
            <a:r>
              <a:rPr lang="en-GB" dirty="0"/>
              <a:t>How to define the model such that we can extract meaningful features?</a:t>
            </a:r>
            <a:endParaRPr dirty="0"/>
          </a:p>
          <a:p>
            <a:pPr marL="457200" lvl="0" indent="-298450" algn="l" rtl="0">
              <a:spcBef>
                <a:spcPts val="0"/>
              </a:spcBef>
              <a:spcAft>
                <a:spcPts val="0"/>
              </a:spcAft>
              <a:buSzPts val="1100"/>
              <a:buChar char="-"/>
            </a:pPr>
            <a:r>
              <a:rPr lang="en-GB" dirty="0"/>
              <a:t>We aim to simply use SSMs are a “</a:t>
            </a:r>
            <a:r>
              <a:rPr lang="en-GB" dirty="0" err="1"/>
              <a:t>blackbox</a:t>
            </a:r>
            <a:r>
              <a:rPr lang="en-GB" dirty="0"/>
              <a:t>” model, where the parameters A,B,C,D are learned via gradient descent.</a:t>
            </a:r>
            <a:endParaRPr dirty="0"/>
          </a:p>
          <a:p>
            <a:pPr marL="457200" lvl="0" indent="-298450" algn="l" rtl="0">
              <a:spcBef>
                <a:spcPts val="0"/>
              </a:spcBef>
              <a:spcAft>
                <a:spcPts val="0"/>
              </a:spcAft>
              <a:buSzPts val="1100"/>
              <a:buChar char="-"/>
            </a:pPr>
            <a:r>
              <a:rPr lang="en-GB" dirty="0"/>
              <a:t>For now, we will focus on ONLY replacing the quadratic computation of transformers </a:t>
            </a:r>
            <a:r>
              <a:rPr lang="en-GB" dirty="0" err="1"/>
              <a:t>i.e</a:t>
            </a:r>
            <a:r>
              <a:rPr lang="en-GB" dirty="0"/>
              <a:t> the attention layer. We’ll continue to use all the other components of the transformer.</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684099391a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684099391a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SSMs have nice properties suitable for deep learning. They can be represented as a:</a:t>
            </a:r>
            <a:endParaRPr dirty="0"/>
          </a:p>
          <a:p>
            <a:pPr marL="457200" lvl="0" indent="-298450" algn="l" rtl="0">
              <a:spcBef>
                <a:spcPts val="0"/>
              </a:spcBef>
              <a:spcAft>
                <a:spcPts val="0"/>
              </a:spcAft>
              <a:buSzPts val="1100"/>
              <a:buChar char="-"/>
            </a:pPr>
            <a:r>
              <a:rPr lang="en-GB" dirty="0"/>
              <a:t>Continuous representation</a:t>
            </a:r>
          </a:p>
          <a:p>
            <a:pPr marL="914400" lvl="1" indent="-298450" algn="l" rtl="0">
              <a:spcBef>
                <a:spcPts val="0"/>
              </a:spcBef>
              <a:spcAft>
                <a:spcPts val="0"/>
              </a:spcAft>
              <a:buSzPts val="1100"/>
              <a:buChar char="-"/>
            </a:pPr>
            <a:r>
              <a:rPr lang="en-US" dirty="0"/>
              <a:t>Operates primarily on signals and sequences</a:t>
            </a:r>
            <a:endParaRPr dirty="0"/>
          </a:p>
          <a:p>
            <a:pPr marL="457200" lvl="0" indent="-298450" algn="l" rtl="0">
              <a:spcBef>
                <a:spcPts val="0"/>
              </a:spcBef>
              <a:spcAft>
                <a:spcPts val="0"/>
              </a:spcAft>
              <a:buSzPts val="1100"/>
              <a:buChar char="-"/>
            </a:pPr>
            <a:r>
              <a:rPr lang="en-GB" dirty="0"/>
              <a:t>Recurrent representation</a:t>
            </a:r>
          </a:p>
          <a:p>
            <a:pPr marL="914400" lvl="1" indent="-298450" algn="l" rtl="0">
              <a:spcBef>
                <a:spcPts val="0"/>
              </a:spcBef>
              <a:spcAft>
                <a:spcPts val="0"/>
              </a:spcAft>
              <a:buSzPts val="1100"/>
              <a:buChar char="-"/>
            </a:pPr>
            <a:r>
              <a:rPr lang="en-GB" dirty="0"/>
              <a:t>This form allows efficient online computation, since the output at the current timestep will only depend on parameters from the previous timestamp and the current input</a:t>
            </a:r>
            <a:endParaRPr dirty="0"/>
          </a:p>
          <a:p>
            <a:pPr marL="457200" lvl="0" indent="-298450" algn="l" rtl="0">
              <a:spcBef>
                <a:spcPts val="0"/>
              </a:spcBef>
              <a:spcAft>
                <a:spcPts val="0"/>
              </a:spcAft>
              <a:buSzPts val="1100"/>
              <a:buChar char="-"/>
            </a:pPr>
            <a:r>
              <a:rPr lang="en-GB" dirty="0"/>
              <a:t>Convolutional representation</a:t>
            </a:r>
          </a:p>
          <a:p>
            <a:pPr marL="914400" lvl="1" indent="-298450" algn="l" rtl="0">
              <a:spcBef>
                <a:spcPts val="0"/>
              </a:spcBef>
              <a:spcAft>
                <a:spcPts val="0"/>
              </a:spcAft>
              <a:buSzPts val="1100"/>
              <a:buChar char="-"/>
            </a:pPr>
            <a:r>
              <a:rPr lang="en-GB" dirty="0"/>
              <a:t>Allows us the represent the equations as a kernel K, which we can use to perform a convolution operation on the input</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7.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5.png"/><Relationship Id="rId9" Type="http://schemas.openxmlformats.org/officeDocument/2006/relationships/image" Target="../media/image42.png"/><Relationship Id="rId14" Type="http://schemas.openxmlformats.org/officeDocument/2006/relationships/comments" Target="../comments/comment2.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45.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53.png"/><Relationship Id="rId7" Type="http://schemas.openxmlformats.org/officeDocument/2006/relationships/image" Target="../media/image57.gif"/><Relationship Id="rId12"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70.png"/><Relationship Id="rId4" Type="http://schemas.openxmlformats.org/officeDocument/2006/relationships/image" Target="../media/image69.png"/></Relationships>
</file>

<file path=ppt/slides/_rels/slide2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image" Target="../media/image72.png"/></Relationships>
</file>

<file path=ppt/slides/_rels/slide22.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comments" Target="../comments/comment3.xm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79.png"/><Relationship Id="rId4" Type="http://schemas.openxmlformats.org/officeDocument/2006/relationships/image" Target="../media/image78.png"/></Relationships>
</file>

<file path=ppt/slides/_rels/slide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comments" Target="../comments/comment4.xml"/><Relationship Id="rId4" Type="http://schemas.openxmlformats.org/officeDocument/2006/relationships/image" Target="../media/image86.png"/></Relationships>
</file>

<file path=ppt/slides/_rels/slide27.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9" Type="http://schemas.openxmlformats.org/officeDocument/2006/relationships/image" Target="../media/image93.png"/></Relationships>
</file>

<file path=ppt/slides/_rels/slide2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2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gif"/><Relationship Id="rId10" Type="http://schemas.openxmlformats.org/officeDocument/2006/relationships/comments" Target="../comments/comment1.xml"/><Relationship Id="rId4" Type="http://schemas.openxmlformats.org/officeDocument/2006/relationships/image" Target="../media/image8.png"/><Relationship Id="rId9" Type="http://schemas.openxmlformats.org/officeDocument/2006/relationships/image" Target="../media/image13.gif"/></Relationships>
</file>

<file path=ppt/slides/_rels/slide30.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1.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7.png"/></Relationships>
</file>

<file path=ppt/slides/_rels/slide31.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3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110.png"/></Relationships>
</file>

<file path=ppt/slides/_rels/slide3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110.png"/></Relationships>
</file>

<file path=ppt/slides/_rels/slide3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110.png"/></Relationships>
</file>

<file path=ppt/slides/_rels/slide3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118.png"/></Relationships>
</file>

<file path=ppt/slides/_rels/slide4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4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4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4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4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132.png"/></Relationships>
</file>

<file path=ppt/slides/_rels/slide4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13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comments" Target="../comments/comment5.xml"/><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52.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comments" Target="../comments/comment7.xml"/><Relationship Id="rId5" Type="http://schemas.openxmlformats.org/officeDocument/2006/relationships/image" Target="../media/image143.png"/><Relationship Id="rId4" Type="http://schemas.openxmlformats.org/officeDocument/2006/relationships/image" Target="../media/image142.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b="1"/>
              <a:t>State Space Models 101</a:t>
            </a:r>
            <a:endParaRPr b="1"/>
          </a:p>
        </p:txBody>
      </p:sp>
      <p:sp>
        <p:nvSpPr>
          <p:cNvPr id="67" name="Google Shape;67;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a:t>
            </a:fld>
            <a:endParaRPr/>
          </a:p>
        </p:txBody>
      </p:sp>
      <p:sp>
        <p:nvSpPr>
          <p:cNvPr id="68" name="Google Shape;68;p13"/>
          <p:cNvSpPr txBox="1">
            <a:spLocks noGrp="1"/>
          </p:cNvSpPr>
          <p:nvPr>
            <p:ph type="subTitle" idx="1"/>
          </p:nvPr>
        </p:nvSpPr>
        <p:spPr>
          <a:xfrm>
            <a:off x="2179200" y="2868875"/>
            <a:ext cx="4785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100">
                <a:latin typeface="Montserrat"/>
                <a:ea typeface="Montserrat"/>
                <a:cs typeface="Montserrat"/>
                <a:sym typeface="Montserrat"/>
              </a:rPr>
              <a:t>Shubham Gupta</a:t>
            </a:r>
            <a:endParaRPr sz="2100">
              <a:latin typeface="Montserrat"/>
              <a:ea typeface="Montserrat"/>
              <a:cs typeface="Montserrat"/>
              <a:sym typeface="Montserrat"/>
            </a:endParaRPr>
          </a:p>
          <a:p>
            <a:pPr marL="0" lvl="0" indent="0" algn="ctr" rtl="0">
              <a:spcBef>
                <a:spcPts val="0"/>
              </a:spcBef>
              <a:spcAft>
                <a:spcPts val="0"/>
              </a:spcAft>
              <a:buNone/>
            </a:pPr>
            <a:r>
              <a:rPr lang="en-GB" sz="1400">
                <a:latin typeface="Montserrat"/>
                <a:ea typeface="Montserrat"/>
                <a:cs typeface="Montserrat"/>
                <a:sym typeface="Montserrat"/>
              </a:rPr>
              <a:t>       in/shubhamgupta2208         shubhamg.in </a:t>
            </a:r>
            <a:endParaRPr sz="1400">
              <a:latin typeface="Montserrat"/>
              <a:ea typeface="Montserrat"/>
              <a:cs typeface="Montserrat"/>
              <a:sym typeface="Montserrat"/>
            </a:endParaRPr>
          </a:p>
        </p:txBody>
      </p:sp>
      <p:pic>
        <p:nvPicPr>
          <p:cNvPr id="69" name="Google Shape;69;p13"/>
          <p:cNvPicPr preferRelativeResize="0"/>
          <p:nvPr/>
        </p:nvPicPr>
        <p:blipFill>
          <a:blip r:embed="rId3">
            <a:alphaModFix/>
          </a:blip>
          <a:stretch>
            <a:fillRect/>
          </a:stretch>
        </p:blipFill>
        <p:spPr>
          <a:xfrm>
            <a:off x="5106650" y="3267491"/>
            <a:ext cx="246276" cy="246276"/>
          </a:xfrm>
          <a:prstGeom prst="rect">
            <a:avLst/>
          </a:prstGeom>
          <a:noFill/>
          <a:ln>
            <a:noFill/>
          </a:ln>
        </p:spPr>
      </p:pic>
      <p:pic>
        <p:nvPicPr>
          <p:cNvPr id="70" name="Google Shape;70;p13"/>
          <p:cNvPicPr preferRelativeResize="0"/>
          <p:nvPr/>
        </p:nvPicPr>
        <p:blipFill>
          <a:blip r:embed="rId4">
            <a:alphaModFix/>
          </a:blip>
          <a:stretch>
            <a:fillRect/>
          </a:stretch>
        </p:blipFill>
        <p:spPr>
          <a:xfrm>
            <a:off x="2637675" y="3267500"/>
            <a:ext cx="246275" cy="2462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SSM: Recurrent</a:t>
            </a:r>
            <a:endParaRPr/>
          </a:p>
        </p:txBody>
      </p:sp>
      <p:sp>
        <p:nvSpPr>
          <p:cNvPr id="186" name="Google Shape;186;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10</a:t>
            </a:fld>
            <a:endParaRPr/>
          </a:p>
        </p:txBody>
      </p:sp>
      <p:pic>
        <p:nvPicPr>
          <p:cNvPr id="187" name="Google Shape;187;p22"/>
          <p:cNvPicPr preferRelativeResize="0"/>
          <p:nvPr/>
        </p:nvPicPr>
        <p:blipFill>
          <a:blip r:embed="rId3">
            <a:alphaModFix/>
          </a:blip>
          <a:stretch>
            <a:fillRect/>
          </a:stretch>
        </p:blipFill>
        <p:spPr>
          <a:xfrm>
            <a:off x="4764475" y="968750"/>
            <a:ext cx="3707982" cy="3205992"/>
          </a:xfrm>
          <a:prstGeom prst="rect">
            <a:avLst/>
          </a:prstGeom>
          <a:noFill/>
          <a:ln>
            <a:noFill/>
          </a:ln>
        </p:spPr>
      </p:pic>
      <p:grpSp>
        <p:nvGrpSpPr>
          <p:cNvPr id="188" name="Google Shape;188;p22"/>
          <p:cNvGrpSpPr/>
          <p:nvPr/>
        </p:nvGrpSpPr>
        <p:grpSpPr>
          <a:xfrm>
            <a:off x="881900" y="1304825"/>
            <a:ext cx="2446050" cy="727486"/>
            <a:chOff x="5299200" y="2903000"/>
            <a:chExt cx="2446050" cy="727486"/>
          </a:xfrm>
        </p:grpSpPr>
        <p:pic>
          <p:nvPicPr>
            <p:cNvPr id="189" name="Google Shape;189;p22"/>
            <p:cNvPicPr preferRelativeResize="0"/>
            <p:nvPr/>
          </p:nvPicPr>
          <p:blipFill>
            <a:blip r:embed="rId4">
              <a:alphaModFix/>
            </a:blip>
            <a:stretch>
              <a:fillRect/>
            </a:stretch>
          </p:blipFill>
          <p:spPr>
            <a:xfrm>
              <a:off x="5299200" y="2903000"/>
              <a:ext cx="2446050" cy="367175"/>
            </a:xfrm>
            <a:prstGeom prst="rect">
              <a:avLst/>
            </a:prstGeom>
            <a:noFill/>
            <a:ln>
              <a:noFill/>
            </a:ln>
          </p:spPr>
        </p:pic>
        <p:pic>
          <p:nvPicPr>
            <p:cNvPr id="190" name="Google Shape;190;p22"/>
            <p:cNvPicPr preferRelativeResize="0"/>
            <p:nvPr/>
          </p:nvPicPr>
          <p:blipFill>
            <a:blip r:embed="rId5">
              <a:alphaModFix/>
            </a:blip>
            <a:stretch>
              <a:fillRect/>
            </a:stretch>
          </p:blipFill>
          <p:spPr>
            <a:xfrm>
              <a:off x="5299200" y="3270175"/>
              <a:ext cx="2446050" cy="360311"/>
            </a:xfrm>
            <a:prstGeom prst="rect">
              <a:avLst/>
            </a:prstGeom>
            <a:noFill/>
            <a:ln>
              <a:noFill/>
            </a:ln>
          </p:spPr>
        </p:pic>
      </p:grpSp>
      <p:pic>
        <p:nvPicPr>
          <p:cNvPr id="191" name="Google Shape;191;p22"/>
          <p:cNvPicPr preferRelativeResize="0"/>
          <p:nvPr/>
        </p:nvPicPr>
        <p:blipFill>
          <a:blip r:embed="rId6">
            <a:alphaModFix/>
          </a:blip>
          <a:stretch>
            <a:fillRect/>
          </a:stretch>
        </p:blipFill>
        <p:spPr>
          <a:xfrm>
            <a:off x="6125362" y="4174748"/>
            <a:ext cx="986200" cy="186425"/>
          </a:xfrm>
          <a:prstGeom prst="rect">
            <a:avLst/>
          </a:prstGeom>
          <a:noFill/>
          <a:ln>
            <a:noFill/>
          </a:ln>
        </p:spPr>
      </p:pic>
      <p:pic>
        <p:nvPicPr>
          <p:cNvPr id="192" name="Google Shape;192;p22"/>
          <p:cNvPicPr preferRelativeResize="0"/>
          <p:nvPr/>
        </p:nvPicPr>
        <p:blipFill>
          <a:blip r:embed="rId7">
            <a:alphaModFix/>
          </a:blip>
          <a:stretch>
            <a:fillRect/>
          </a:stretch>
        </p:blipFill>
        <p:spPr>
          <a:xfrm>
            <a:off x="311700" y="2411875"/>
            <a:ext cx="4260301" cy="117526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SSM: Convolutional</a:t>
            </a:r>
            <a:endParaRPr/>
          </a:p>
        </p:txBody>
      </p:sp>
      <p:sp>
        <p:nvSpPr>
          <p:cNvPr id="198" name="Google Shape;198;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11</a:t>
            </a:fld>
            <a:endParaRPr/>
          </a:p>
        </p:txBody>
      </p:sp>
      <p:pic>
        <p:nvPicPr>
          <p:cNvPr id="199" name="Google Shape;199;p23"/>
          <p:cNvPicPr preferRelativeResize="0"/>
          <p:nvPr/>
        </p:nvPicPr>
        <p:blipFill>
          <a:blip r:embed="rId3">
            <a:alphaModFix/>
          </a:blip>
          <a:stretch>
            <a:fillRect/>
          </a:stretch>
        </p:blipFill>
        <p:spPr>
          <a:xfrm>
            <a:off x="6471375" y="1256700"/>
            <a:ext cx="2001065" cy="3197450"/>
          </a:xfrm>
          <a:prstGeom prst="rect">
            <a:avLst/>
          </a:prstGeom>
          <a:noFill/>
          <a:ln>
            <a:noFill/>
          </a:ln>
        </p:spPr>
      </p:pic>
      <p:pic>
        <p:nvPicPr>
          <p:cNvPr id="200" name="Google Shape;200;p23"/>
          <p:cNvPicPr preferRelativeResize="0"/>
          <p:nvPr/>
        </p:nvPicPr>
        <p:blipFill>
          <a:blip r:embed="rId4">
            <a:alphaModFix/>
          </a:blip>
          <a:stretch>
            <a:fillRect/>
          </a:stretch>
        </p:blipFill>
        <p:spPr>
          <a:xfrm>
            <a:off x="7116247" y="4424475"/>
            <a:ext cx="711325" cy="134475"/>
          </a:xfrm>
          <a:prstGeom prst="rect">
            <a:avLst/>
          </a:prstGeom>
          <a:noFill/>
          <a:ln>
            <a:noFill/>
          </a:ln>
        </p:spPr>
      </p:pic>
      <p:pic>
        <p:nvPicPr>
          <p:cNvPr id="201" name="Google Shape;201;p23"/>
          <p:cNvPicPr preferRelativeResize="0"/>
          <p:nvPr/>
        </p:nvPicPr>
        <p:blipFill>
          <a:blip r:embed="rId5">
            <a:alphaModFix/>
          </a:blip>
          <a:stretch>
            <a:fillRect/>
          </a:stretch>
        </p:blipFill>
        <p:spPr>
          <a:xfrm>
            <a:off x="532425" y="1231863"/>
            <a:ext cx="1927281" cy="393600"/>
          </a:xfrm>
          <a:prstGeom prst="rect">
            <a:avLst/>
          </a:prstGeom>
          <a:noFill/>
          <a:ln>
            <a:noFill/>
          </a:ln>
        </p:spPr>
      </p:pic>
      <p:pic>
        <p:nvPicPr>
          <p:cNvPr id="202" name="Google Shape;202;p23"/>
          <p:cNvPicPr preferRelativeResize="0"/>
          <p:nvPr/>
        </p:nvPicPr>
        <p:blipFill>
          <a:blip r:embed="rId6">
            <a:alphaModFix/>
          </a:blip>
          <a:stretch>
            <a:fillRect/>
          </a:stretch>
        </p:blipFill>
        <p:spPr>
          <a:xfrm>
            <a:off x="2987750" y="1231872"/>
            <a:ext cx="1783503" cy="393600"/>
          </a:xfrm>
          <a:prstGeom prst="rect">
            <a:avLst/>
          </a:prstGeom>
          <a:noFill/>
          <a:ln>
            <a:noFill/>
          </a:ln>
        </p:spPr>
      </p:pic>
      <p:pic>
        <p:nvPicPr>
          <p:cNvPr id="203" name="Google Shape;203;p23"/>
          <p:cNvPicPr preferRelativeResize="0"/>
          <p:nvPr/>
        </p:nvPicPr>
        <p:blipFill>
          <a:blip r:embed="rId7">
            <a:alphaModFix/>
          </a:blip>
          <a:stretch>
            <a:fillRect/>
          </a:stretch>
        </p:blipFill>
        <p:spPr>
          <a:xfrm>
            <a:off x="311700" y="1703736"/>
            <a:ext cx="1927275" cy="322154"/>
          </a:xfrm>
          <a:prstGeom prst="rect">
            <a:avLst/>
          </a:prstGeom>
          <a:noFill/>
          <a:ln>
            <a:noFill/>
          </a:ln>
        </p:spPr>
      </p:pic>
      <p:pic>
        <p:nvPicPr>
          <p:cNvPr id="204" name="Google Shape;204;p23"/>
          <p:cNvPicPr preferRelativeResize="0"/>
          <p:nvPr/>
        </p:nvPicPr>
        <p:blipFill>
          <a:blip r:embed="rId8">
            <a:alphaModFix/>
          </a:blip>
          <a:stretch>
            <a:fillRect/>
          </a:stretch>
        </p:blipFill>
        <p:spPr>
          <a:xfrm>
            <a:off x="668200" y="2104138"/>
            <a:ext cx="4523275" cy="273800"/>
          </a:xfrm>
          <a:prstGeom prst="rect">
            <a:avLst/>
          </a:prstGeom>
          <a:noFill/>
          <a:ln>
            <a:noFill/>
          </a:ln>
        </p:spPr>
      </p:pic>
      <p:pic>
        <p:nvPicPr>
          <p:cNvPr id="205" name="Google Shape;205;p23"/>
          <p:cNvPicPr preferRelativeResize="0"/>
          <p:nvPr/>
        </p:nvPicPr>
        <p:blipFill>
          <a:blip r:embed="rId9">
            <a:alphaModFix/>
          </a:blip>
          <a:stretch>
            <a:fillRect/>
          </a:stretch>
        </p:blipFill>
        <p:spPr>
          <a:xfrm>
            <a:off x="311700" y="2534175"/>
            <a:ext cx="4879775" cy="273800"/>
          </a:xfrm>
          <a:prstGeom prst="rect">
            <a:avLst/>
          </a:prstGeom>
          <a:noFill/>
          <a:ln>
            <a:noFill/>
          </a:ln>
        </p:spPr>
      </p:pic>
      <p:pic>
        <p:nvPicPr>
          <p:cNvPr id="206" name="Google Shape;206;p23"/>
          <p:cNvPicPr preferRelativeResize="0"/>
          <p:nvPr/>
        </p:nvPicPr>
        <p:blipFill>
          <a:blip r:embed="rId10">
            <a:alphaModFix/>
          </a:blip>
          <a:stretch>
            <a:fillRect/>
          </a:stretch>
        </p:blipFill>
        <p:spPr>
          <a:xfrm>
            <a:off x="668200" y="2856625"/>
            <a:ext cx="2964374" cy="780075"/>
          </a:xfrm>
          <a:prstGeom prst="rect">
            <a:avLst/>
          </a:prstGeom>
          <a:noFill/>
          <a:ln>
            <a:noFill/>
          </a:ln>
        </p:spPr>
      </p:pic>
      <p:pic>
        <p:nvPicPr>
          <p:cNvPr id="207" name="Google Shape;207;p23"/>
          <p:cNvPicPr preferRelativeResize="0"/>
          <p:nvPr/>
        </p:nvPicPr>
        <p:blipFill>
          <a:blip r:embed="rId11">
            <a:alphaModFix/>
          </a:blip>
          <a:stretch>
            <a:fillRect/>
          </a:stretch>
        </p:blipFill>
        <p:spPr>
          <a:xfrm>
            <a:off x="311700" y="3804200"/>
            <a:ext cx="4879775" cy="273800"/>
          </a:xfrm>
          <a:prstGeom prst="rect">
            <a:avLst/>
          </a:prstGeom>
          <a:noFill/>
          <a:ln>
            <a:noFill/>
          </a:ln>
        </p:spPr>
      </p:pic>
      <p:pic>
        <p:nvPicPr>
          <p:cNvPr id="208" name="Google Shape;208;p23"/>
          <p:cNvPicPr preferRelativeResize="0"/>
          <p:nvPr/>
        </p:nvPicPr>
        <p:blipFill>
          <a:blip r:embed="rId12">
            <a:alphaModFix/>
          </a:blip>
          <a:stretch>
            <a:fillRect/>
          </a:stretch>
        </p:blipFill>
        <p:spPr>
          <a:xfrm>
            <a:off x="668200" y="4189725"/>
            <a:ext cx="1351052" cy="322175"/>
          </a:xfrm>
          <a:prstGeom prst="rect">
            <a:avLst/>
          </a:prstGeom>
          <a:noFill/>
          <a:ln>
            <a:noFill/>
          </a:ln>
        </p:spPr>
      </p:pic>
      <p:pic>
        <p:nvPicPr>
          <p:cNvPr id="209" name="Google Shape;209;p23"/>
          <p:cNvPicPr preferRelativeResize="0"/>
          <p:nvPr/>
        </p:nvPicPr>
        <p:blipFill>
          <a:blip r:embed="rId13">
            <a:alphaModFix/>
          </a:blip>
          <a:stretch>
            <a:fillRect/>
          </a:stretch>
        </p:blipFill>
        <p:spPr>
          <a:xfrm>
            <a:off x="2987750" y="3006250"/>
            <a:ext cx="2876324" cy="273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SSM: Convolutional Kernel</a:t>
            </a:r>
            <a:endParaRPr/>
          </a:p>
        </p:txBody>
      </p:sp>
      <p:sp>
        <p:nvSpPr>
          <p:cNvPr id="215" name="Google Shape;215;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12</a:t>
            </a:fld>
            <a:endParaRPr/>
          </a:p>
        </p:txBody>
      </p:sp>
      <p:pic>
        <p:nvPicPr>
          <p:cNvPr id="216" name="Google Shape;216;p24"/>
          <p:cNvPicPr preferRelativeResize="0"/>
          <p:nvPr/>
        </p:nvPicPr>
        <p:blipFill>
          <a:blip r:embed="rId3">
            <a:alphaModFix/>
          </a:blip>
          <a:stretch>
            <a:fillRect/>
          </a:stretch>
        </p:blipFill>
        <p:spPr>
          <a:xfrm>
            <a:off x="311700" y="1500075"/>
            <a:ext cx="8208449" cy="2815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SSM: Convolutional Kernel</a:t>
            </a:r>
            <a:endParaRPr/>
          </a:p>
        </p:txBody>
      </p:sp>
      <p:sp>
        <p:nvSpPr>
          <p:cNvPr id="222" name="Google Shape;222;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13</a:t>
            </a:fld>
            <a:endParaRPr/>
          </a:p>
        </p:txBody>
      </p:sp>
      <p:pic>
        <p:nvPicPr>
          <p:cNvPr id="223" name="Google Shape;223;p25"/>
          <p:cNvPicPr preferRelativeResize="0"/>
          <p:nvPr/>
        </p:nvPicPr>
        <p:blipFill>
          <a:blip r:embed="rId3">
            <a:alphaModFix/>
          </a:blip>
          <a:stretch>
            <a:fillRect/>
          </a:stretch>
        </p:blipFill>
        <p:spPr>
          <a:xfrm>
            <a:off x="311700" y="1445700"/>
            <a:ext cx="8160749" cy="2897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SSM: Convolutional Kernel</a:t>
            </a:r>
            <a:endParaRPr/>
          </a:p>
        </p:txBody>
      </p:sp>
      <p:sp>
        <p:nvSpPr>
          <p:cNvPr id="229" name="Google Shape;229;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14</a:t>
            </a:fld>
            <a:endParaRPr/>
          </a:p>
        </p:txBody>
      </p:sp>
      <p:pic>
        <p:nvPicPr>
          <p:cNvPr id="230" name="Google Shape;230;p26"/>
          <p:cNvPicPr preferRelativeResize="0"/>
          <p:nvPr/>
        </p:nvPicPr>
        <p:blipFill>
          <a:blip r:embed="rId3">
            <a:alphaModFix/>
          </a:blip>
          <a:stretch>
            <a:fillRect/>
          </a:stretch>
        </p:blipFill>
        <p:spPr>
          <a:xfrm>
            <a:off x="311700" y="1514025"/>
            <a:ext cx="8160749" cy="280438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SSM: Convolutional Kernel</a:t>
            </a:r>
            <a:endParaRPr/>
          </a:p>
        </p:txBody>
      </p:sp>
      <p:sp>
        <p:nvSpPr>
          <p:cNvPr id="236" name="Google Shape;236;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15</a:t>
            </a:fld>
            <a:endParaRPr/>
          </a:p>
        </p:txBody>
      </p:sp>
      <p:pic>
        <p:nvPicPr>
          <p:cNvPr id="237" name="Google Shape;237;p27"/>
          <p:cNvPicPr preferRelativeResize="0"/>
          <p:nvPr/>
        </p:nvPicPr>
        <p:blipFill>
          <a:blip r:embed="rId3">
            <a:alphaModFix/>
          </a:blip>
          <a:stretch>
            <a:fillRect/>
          </a:stretch>
        </p:blipFill>
        <p:spPr>
          <a:xfrm>
            <a:off x="311700" y="1493925"/>
            <a:ext cx="8160749" cy="279893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Deep SSM: Challenges</a:t>
            </a:r>
            <a:endParaRPr/>
          </a:p>
        </p:txBody>
      </p:sp>
      <p:sp>
        <p:nvSpPr>
          <p:cNvPr id="243" name="Google Shape;243;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16</a:t>
            </a:fld>
            <a:endParaRPr/>
          </a:p>
        </p:txBody>
      </p:sp>
      <p:sp>
        <p:nvSpPr>
          <p:cNvPr id="244" name="Google Shape;244;p28"/>
          <p:cNvSpPr txBox="1">
            <a:spLocks noGrp="1"/>
          </p:cNvSpPr>
          <p:nvPr>
            <p:ph type="body" idx="1"/>
          </p:nvPr>
        </p:nvSpPr>
        <p:spPr>
          <a:xfrm>
            <a:off x="311700" y="1266325"/>
            <a:ext cx="4260300" cy="33027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Font typeface="Montserrat"/>
              <a:buChar char="➢"/>
            </a:pPr>
            <a:r>
              <a:rPr lang="en-GB" b="1">
                <a:latin typeface="Montserrat"/>
                <a:ea typeface="Montserrat"/>
                <a:cs typeface="Montserrat"/>
                <a:sym typeface="Montserrat"/>
              </a:rPr>
              <a:t>Modelling Challenge</a:t>
            </a:r>
            <a:endParaRPr b="1">
              <a:latin typeface="Montserrat"/>
              <a:ea typeface="Montserrat"/>
              <a:cs typeface="Montserrat"/>
              <a:sym typeface="Montserrat"/>
            </a:endParaRPr>
          </a:p>
          <a:p>
            <a:pPr marL="914400" lvl="1" indent="-317500" algn="l" rtl="0">
              <a:spcBef>
                <a:spcPts val="0"/>
              </a:spcBef>
              <a:spcAft>
                <a:spcPts val="0"/>
              </a:spcAft>
              <a:buSzPts val="1400"/>
              <a:buFont typeface="Montserrat"/>
              <a:buChar char="○"/>
            </a:pPr>
            <a:r>
              <a:rPr lang="en-GB">
                <a:latin typeface="Montserrat"/>
                <a:ea typeface="Montserrat"/>
                <a:cs typeface="Montserrat"/>
                <a:sym typeface="Montserrat"/>
              </a:rPr>
              <a:t>SSMs inherit problems of CNN,RNN on LRA</a:t>
            </a:r>
            <a:endParaRPr>
              <a:latin typeface="Montserrat"/>
              <a:ea typeface="Montserrat"/>
              <a:cs typeface="Montserrat"/>
              <a:sym typeface="Montserrat"/>
            </a:endParaRPr>
          </a:p>
          <a:p>
            <a:pPr marL="914400" lvl="1" indent="-317500" algn="l" rtl="0">
              <a:spcBef>
                <a:spcPts val="0"/>
              </a:spcBef>
              <a:spcAft>
                <a:spcPts val="0"/>
              </a:spcAft>
              <a:buSzPts val="1400"/>
              <a:buFont typeface="Montserrat"/>
              <a:buChar char="○"/>
            </a:pPr>
            <a:r>
              <a:rPr lang="en-GB">
                <a:latin typeface="Montserrat"/>
                <a:ea typeface="Montserrat"/>
                <a:cs typeface="Montserrat"/>
                <a:sym typeface="Montserrat"/>
              </a:rPr>
              <a:t>Random init A </a:t>
            </a:r>
            <a:endParaRPr>
              <a:latin typeface="Montserrat"/>
              <a:ea typeface="Montserrat"/>
              <a:cs typeface="Montserrat"/>
              <a:sym typeface="Montserrat"/>
            </a:endParaRPr>
          </a:p>
          <a:p>
            <a:pPr marL="1371600" lvl="2" indent="-317500" algn="l" rtl="0">
              <a:spcBef>
                <a:spcPts val="0"/>
              </a:spcBef>
              <a:spcAft>
                <a:spcPts val="0"/>
              </a:spcAft>
              <a:buSzPts val="1400"/>
              <a:buFont typeface="Montserrat"/>
              <a:buChar char="■"/>
            </a:pPr>
            <a:r>
              <a:rPr lang="en-GB">
                <a:latin typeface="Montserrat"/>
                <a:ea typeface="Montserrat"/>
                <a:cs typeface="Montserrat"/>
                <a:sym typeface="Montserrat"/>
              </a:rPr>
              <a:t> </a:t>
            </a:r>
            <a:r>
              <a:rPr lang="en-GB" b="1">
                <a:solidFill>
                  <a:schemeClr val="accent1"/>
                </a:solidFill>
                <a:latin typeface="Montserrat"/>
                <a:ea typeface="Montserrat"/>
                <a:cs typeface="Montserrat"/>
                <a:sym typeface="Montserrat"/>
              </a:rPr>
              <a:t>60%</a:t>
            </a:r>
            <a:r>
              <a:rPr lang="en-GB">
                <a:latin typeface="Montserrat"/>
                <a:ea typeface="Montserrat"/>
                <a:cs typeface="Montserrat"/>
                <a:sym typeface="Montserrat"/>
              </a:rPr>
              <a:t> acc sequential MNIST 🙁</a:t>
            </a:r>
            <a:endParaRPr>
              <a:latin typeface="Montserrat"/>
              <a:ea typeface="Montserrat"/>
              <a:cs typeface="Montserrat"/>
              <a:sym typeface="Montserrat"/>
            </a:endParaRPr>
          </a:p>
          <a:p>
            <a:pPr marL="457200" lvl="0" indent="-342900" algn="l" rtl="0">
              <a:spcBef>
                <a:spcPts val="0"/>
              </a:spcBef>
              <a:spcAft>
                <a:spcPts val="0"/>
              </a:spcAft>
              <a:buSzPts val="1800"/>
              <a:buFont typeface="Montserrat"/>
              <a:buChar char="➢"/>
            </a:pPr>
            <a:r>
              <a:rPr lang="en-GB" b="1">
                <a:latin typeface="Montserrat"/>
                <a:ea typeface="Montserrat"/>
                <a:cs typeface="Montserrat"/>
                <a:sym typeface="Montserrat"/>
              </a:rPr>
              <a:t>Computation Challenge</a:t>
            </a:r>
            <a:endParaRPr b="1">
              <a:latin typeface="Montserrat"/>
              <a:ea typeface="Montserrat"/>
              <a:cs typeface="Montserrat"/>
              <a:sym typeface="Montserrat"/>
            </a:endParaRPr>
          </a:p>
          <a:p>
            <a:pPr marL="914400" lvl="1" indent="-317500" algn="l" rtl="0">
              <a:spcBef>
                <a:spcPts val="0"/>
              </a:spcBef>
              <a:spcAft>
                <a:spcPts val="0"/>
              </a:spcAft>
              <a:buSzPts val="1400"/>
              <a:buFont typeface="Montserrat"/>
              <a:buChar char="○"/>
            </a:pPr>
            <a:r>
              <a:rPr lang="en-GB">
                <a:latin typeface="Montserrat"/>
                <a:ea typeface="Montserrat"/>
                <a:cs typeface="Montserrat"/>
                <a:sym typeface="Montserrat"/>
              </a:rPr>
              <a:t>SSM has nice properties if      and are known</a:t>
            </a:r>
            <a:endParaRPr>
              <a:latin typeface="Montserrat"/>
              <a:ea typeface="Montserrat"/>
              <a:cs typeface="Montserrat"/>
              <a:sym typeface="Montserrat"/>
            </a:endParaRPr>
          </a:p>
          <a:p>
            <a:pPr marL="914400" lvl="1" indent="-317500" algn="l" rtl="0">
              <a:spcBef>
                <a:spcPts val="0"/>
              </a:spcBef>
              <a:spcAft>
                <a:spcPts val="0"/>
              </a:spcAft>
              <a:buSzPts val="1400"/>
              <a:buFont typeface="Montserrat"/>
              <a:buChar char="○"/>
            </a:pPr>
            <a:r>
              <a:rPr lang="en-GB">
                <a:latin typeface="Montserrat"/>
                <a:ea typeface="Montserrat"/>
                <a:cs typeface="Montserrat"/>
                <a:sym typeface="Montserrat"/>
              </a:rPr>
              <a:t>Computing them is </a:t>
            </a:r>
            <a:r>
              <a:rPr lang="en-GB" b="1" u="sng">
                <a:latin typeface="Montserrat"/>
                <a:ea typeface="Montserrat"/>
                <a:cs typeface="Montserrat"/>
                <a:sym typeface="Montserrat"/>
              </a:rPr>
              <a:t>hard</a:t>
            </a:r>
            <a:r>
              <a:rPr lang="en-GB">
                <a:latin typeface="Montserrat"/>
                <a:ea typeface="Montserrat"/>
                <a:cs typeface="Montserrat"/>
                <a:sym typeface="Montserrat"/>
              </a:rPr>
              <a:t>!</a:t>
            </a:r>
            <a:endParaRPr>
              <a:latin typeface="Montserrat"/>
              <a:ea typeface="Montserrat"/>
              <a:cs typeface="Montserrat"/>
              <a:sym typeface="Montserrat"/>
            </a:endParaRPr>
          </a:p>
          <a:p>
            <a:pPr marL="457200" lvl="0" indent="-342900" algn="l" rtl="0">
              <a:spcBef>
                <a:spcPts val="0"/>
              </a:spcBef>
              <a:spcAft>
                <a:spcPts val="0"/>
              </a:spcAft>
              <a:buSzPts val="1800"/>
              <a:buFont typeface="Montserrat"/>
              <a:buChar char="➢"/>
            </a:pPr>
            <a:r>
              <a:rPr lang="en-GB" b="1">
                <a:latin typeface="Montserrat"/>
                <a:ea typeface="Montserrat"/>
                <a:cs typeface="Montserrat"/>
                <a:sym typeface="Montserrat"/>
              </a:rPr>
              <a:t>Computing the Kernel</a:t>
            </a:r>
            <a:endParaRPr b="1">
              <a:latin typeface="Montserrat"/>
              <a:ea typeface="Montserrat"/>
              <a:cs typeface="Montserrat"/>
              <a:sym typeface="Montserrat"/>
            </a:endParaRPr>
          </a:p>
          <a:p>
            <a:pPr marL="914400" lvl="1" indent="-317500" algn="l" rtl="0">
              <a:spcBef>
                <a:spcPts val="0"/>
              </a:spcBef>
              <a:spcAft>
                <a:spcPts val="0"/>
              </a:spcAft>
              <a:buSzPts val="1400"/>
              <a:buFont typeface="Montserrat"/>
              <a:buChar char="○"/>
            </a:pPr>
            <a:r>
              <a:rPr lang="en-GB">
                <a:latin typeface="Montserrat"/>
                <a:ea typeface="Montserrat"/>
                <a:cs typeface="Montserrat"/>
                <a:sym typeface="Montserrat"/>
              </a:rPr>
              <a:t>A power 🔼-&gt; vanishing gradient?</a:t>
            </a:r>
            <a:endParaRPr>
              <a:latin typeface="Montserrat"/>
              <a:ea typeface="Montserrat"/>
              <a:cs typeface="Montserrat"/>
              <a:sym typeface="Montserrat"/>
            </a:endParaRPr>
          </a:p>
          <a:p>
            <a:pPr marL="914400" lvl="1" indent="-317500" algn="l" rtl="0">
              <a:spcBef>
                <a:spcPts val="0"/>
              </a:spcBef>
              <a:spcAft>
                <a:spcPts val="0"/>
              </a:spcAft>
              <a:buSzPts val="1400"/>
              <a:buFont typeface="Montserrat"/>
              <a:buChar char="○"/>
            </a:pPr>
            <a:r>
              <a:rPr lang="en-GB">
                <a:latin typeface="Montserrat"/>
                <a:ea typeface="Montserrat"/>
                <a:cs typeface="Montserrat"/>
                <a:sym typeface="Montserrat"/>
              </a:rPr>
              <a:t>A power 🔼-&gt; O(D</a:t>
            </a:r>
            <a:r>
              <a:rPr lang="en-GB" baseline="30000">
                <a:latin typeface="Montserrat"/>
                <a:ea typeface="Montserrat"/>
                <a:cs typeface="Montserrat"/>
                <a:sym typeface="Montserrat"/>
              </a:rPr>
              <a:t>2</a:t>
            </a:r>
            <a:r>
              <a:rPr lang="en-GB">
                <a:latin typeface="Montserrat"/>
                <a:ea typeface="Montserrat"/>
                <a:cs typeface="Montserrat"/>
                <a:sym typeface="Montserrat"/>
              </a:rPr>
              <a:t>N) computation</a:t>
            </a:r>
            <a:endParaRPr>
              <a:latin typeface="Montserrat"/>
              <a:ea typeface="Montserrat"/>
              <a:cs typeface="Montserrat"/>
              <a:sym typeface="Montserrat"/>
            </a:endParaRPr>
          </a:p>
          <a:p>
            <a:pPr marL="1371600" lvl="2" indent="-317500" algn="l" rtl="0">
              <a:spcBef>
                <a:spcPts val="0"/>
              </a:spcBef>
              <a:spcAft>
                <a:spcPts val="0"/>
              </a:spcAft>
              <a:buSzPts val="1400"/>
              <a:buFont typeface="Montserrat"/>
              <a:buChar char="■"/>
            </a:pPr>
            <a:r>
              <a:rPr lang="en-GB">
                <a:latin typeface="Montserrat"/>
                <a:ea typeface="Montserrat"/>
                <a:cs typeface="Montserrat"/>
                <a:sym typeface="Montserrat"/>
              </a:rPr>
              <a:t>Ideal -&gt; O(N)</a:t>
            </a:r>
            <a:endParaRPr>
              <a:latin typeface="Montserrat"/>
              <a:ea typeface="Montserrat"/>
              <a:cs typeface="Montserrat"/>
              <a:sym typeface="Montserrat"/>
            </a:endParaRPr>
          </a:p>
        </p:txBody>
      </p:sp>
      <p:pic>
        <p:nvPicPr>
          <p:cNvPr id="245" name="Google Shape;245;p28"/>
          <p:cNvPicPr preferRelativeResize="0"/>
          <p:nvPr/>
        </p:nvPicPr>
        <p:blipFill>
          <a:blip r:embed="rId3">
            <a:alphaModFix/>
          </a:blip>
          <a:stretch>
            <a:fillRect/>
          </a:stretch>
        </p:blipFill>
        <p:spPr>
          <a:xfrm>
            <a:off x="5734825" y="1784550"/>
            <a:ext cx="1927275" cy="393600"/>
          </a:xfrm>
          <a:prstGeom prst="rect">
            <a:avLst/>
          </a:prstGeom>
          <a:noFill/>
          <a:ln>
            <a:noFill/>
          </a:ln>
        </p:spPr>
      </p:pic>
      <p:pic>
        <p:nvPicPr>
          <p:cNvPr id="246" name="Google Shape;246;p28"/>
          <p:cNvPicPr preferRelativeResize="0"/>
          <p:nvPr/>
        </p:nvPicPr>
        <p:blipFill>
          <a:blip r:embed="rId4">
            <a:alphaModFix/>
          </a:blip>
          <a:stretch>
            <a:fillRect/>
          </a:stretch>
        </p:blipFill>
        <p:spPr>
          <a:xfrm>
            <a:off x="5734825" y="2178147"/>
            <a:ext cx="1783503" cy="393600"/>
          </a:xfrm>
          <a:prstGeom prst="rect">
            <a:avLst/>
          </a:prstGeom>
          <a:noFill/>
          <a:ln>
            <a:noFill/>
          </a:ln>
        </p:spPr>
      </p:pic>
      <p:pic>
        <p:nvPicPr>
          <p:cNvPr id="247" name="Google Shape;247;p28"/>
          <p:cNvPicPr preferRelativeResize="0"/>
          <p:nvPr/>
        </p:nvPicPr>
        <p:blipFill>
          <a:blip r:embed="rId5">
            <a:alphaModFix/>
          </a:blip>
          <a:stretch>
            <a:fillRect/>
          </a:stretch>
        </p:blipFill>
        <p:spPr>
          <a:xfrm>
            <a:off x="5734825" y="2685653"/>
            <a:ext cx="1650701" cy="393600"/>
          </a:xfrm>
          <a:prstGeom prst="rect">
            <a:avLst/>
          </a:prstGeom>
          <a:noFill/>
          <a:ln>
            <a:noFill/>
          </a:ln>
        </p:spPr>
      </p:pic>
      <p:pic>
        <p:nvPicPr>
          <p:cNvPr id="248" name="Google Shape;248;p28"/>
          <p:cNvPicPr preferRelativeResize="0"/>
          <p:nvPr/>
        </p:nvPicPr>
        <p:blipFill>
          <a:blip r:embed="rId6">
            <a:alphaModFix/>
          </a:blip>
          <a:stretch>
            <a:fillRect/>
          </a:stretch>
        </p:blipFill>
        <p:spPr>
          <a:xfrm>
            <a:off x="3603375" y="2794925"/>
            <a:ext cx="277800" cy="245500"/>
          </a:xfrm>
          <a:prstGeom prst="rect">
            <a:avLst/>
          </a:prstGeom>
          <a:noFill/>
          <a:ln>
            <a:noFill/>
          </a:ln>
        </p:spPr>
      </p:pic>
      <p:pic>
        <p:nvPicPr>
          <p:cNvPr id="249" name="Google Shape;249;p28"/>
          <p:cNvPicPr preferRelativeResize="0"/>
          <p:nvPr/>
        </p:nvPicPr>
        <p:blipFill>
          <a:blip r:embed="rId7">
            <a:alphaModFix/>
          </a:blip>
          <a:stretch>
            <a:fillRect/>
          </a:stretch>
        </p:blipFill>
        <p:spPr>
          <a:xfrm>
            <a:off x="4236048" y="2794925"/>
            <a:ext cx="231677" cy="245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S4: Structured SSM</a:t>
            </a:r>
            <a:endParaRPr/>
          </a:p>
        </p:txBody>
      </p:sp>
      <p:sp>
        <p:nvSpPr>
          <p:cNvPr id="255" name="Google Shape;255;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17</a:t>
            </a:fld>
            <a:endParaRPr/>
          </a:p>
        </p:txBody>
      </p:sp>
      <p:grpSp>
        <p:nvGrpSpPr>
          <p:cNvPr id="256" name="Google Shape;256;p29"/>
          <p:cNvGrpSpPr/>
          <p:nvPr/>
        </p:nvGrpSpPr>
        <p:grpSpPr>
          <a:xfrm>
            <a:off x="311691" y="1152425"/>
            <a:ext cx="8160516" cy="643500"/>
            <a:chOff x="311700" y="1224450"/>
            <a:chExt cx="8340675" cy="643500"/>
          </a:xfrm>
        </p:grpSpPr>
        <p:pic>
          <p:nvPicPr>
            <p:cNvPr id="257" name="Google Shape;257;p29"/>
            <p:cNvPicPr preferRelativeResize="0"/>
            <p:nvPr/>
          </p:nvPicPr>
          <p:blipFill>
            <a:blip r:embed="rId3">
              <a:alphaModFix/>
            </a:blip>
            <a:stretch>
              <a:fillRect/>
            </a:stretch>
          </p:blipFill>
          <p:spPr>
            <a:xfrm>
              <a:off x="311700" y="1224450"/>
              <a:ext cx="8340675" cy="643500"/>
            </a:xfrm>
            <a:prstGeom prst="rect">
              <a:avLst/>
            </a:prstGeom>
            <a:noFill/>
            <a:ln>
              <a:noFill/>
            </a:ln>
          </p:spPr>
        </p:pic>
        <p:sp>
          <p:nvSpPr>
            <p:cNvPr id="258" name="Google Shape;258;p29"/>
            <p:cNvSpPr txBox="1"/>
            <p:nvPr/>
          </p:nvSpPr>
          <p:spPr>
            <a:xfrm>
              <a:off x="2710300" y="1317200"/>
              <a:ext cx="277200" cy="31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2"/>
                  </a:solidFill>
                  <a:latin typeface="Open Sans"/>
                  <a:ea typeface="Open Sans"/>
                  <a:cs typeface="Open Sans"/>
                  <a:sym typeface="Open Sans"/>
                </a:rPr>
                <a:t>➕</a:t>
              </a:r>
              <a:endParaRPr sz="1800">
                <a:solidFill>
                  <a:schemeClr val="dk2"/>
                </a:solidFill>
                <a:latin typeface="Open Sans"/>
                <a:ea typeface="Open Sans"/>
                <a:cs typeface="Open Sans"/>
                <a:sym typeface="Open Sans"/>
              </a:endParaRPr>
            </a:p>
          </p:txBody>
        </p:sp>
        <p:sp>
          <p:nvSpPr>
            <p:cNvPr id="259" name="Google Shape;259;p29"/>
            <p:cNvSpPr txBox="1"/>
            <p:nvPr/>
          </p:nvSpPr>
          <p:spPr>
            <a:xfrm>
              <a:off x="5876050" y="1317200"/>
              <a:ext cx="277200" cy="31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2"/>
                  </a:solidFill>
                  <a:latin typeface="Open Sans"/>
                  <a:ea typeface="Open Sans"/>
                  <a:cs typeface="Open Sans"/>
                  <a:sym typeface="Open Sans"/>
                </a:rPr>
                <a:t>➕</a:t>
              </a:r>
              <a:endParaRPr sz="1800">
                <a:solidFill>
                  <a:schemeClr val="dk2"/>
                </a:solidFill>
                <a:latin typeface="Open Sans"/>
                <a:ea typeface="Open Sans"/>
                <a:cs typeface="Open Sans"/>
                <a:sym typeface="Open Sans"/>
              </a:endParaRPr>
            </a:p>
          </p:txBody>
        </p:sp>
      </p:grpSp>
      <p:grpSp>
        <p:nvGrpSpPr>
          <p:cNvPr id="260" name="Google Shape;260;p29"/>
          <p:cNvGrpSpPr/>
          <p:nvPr/>
        </p:nvGrpSpPr>
        <p:grpSpPr>
          <a:xfrm>
            <a:off x="5974774" y="2498800"/>
            <a:ext cx="2497545" cy="1770883"/>
            <a:chOff x="573825" y="2052365"/>
            <a:chExt cx="3484298" cy="2699106"/>
          </a:xfrm>
        </p:grpSpPr>
        <p:pic>
          <p:nvPicPr>
            <p:cNvPr id="261" name="Google Shape;261;p29"/>
            <p:cNvPicPr preferRelativeResize="0"/>
            <p:nvPr/>
          </p:nvPicPr>
          <p:blipFill rotWithShape="1">
            <a:blip r:embed="rId4">
              <a:alphaModFix/>
            </a:blip>
            <a:srcRect l="36624"/>
            <a:stretch/>
          </p:blipFill>
          <p:spPr>
            <a:xfrm>
              <a:off x="573825" y="3777237"/>
              <a:ext cx="3484298" cy="974233"/>
            </a:xfrm>
            <a:prstGeom prst="rect">
              <a:avLst/>
            </a:prstGeom>
            <a:noFill/>
            <a:ln>
              <a:noFill/>
            </a:ln>
          </p:spPr>
        </p:pic>
        <p:pic>
          <p:nvPicPr>
            <p:cNvPr id="262" name="Google Shape;262;p29"/>
            <p:cNvPicPr preferRelativeResize="0"/>
            <p:nvPr/>
          </p:nvPicPr>
          <p:blipFill rotWithShape="1">
            <a:blip r:embed="rId5">
              <a:alphaModFix/>
            </a:blip>
            <a:srcRect b="4196"/>
            <a:stretch/>
          </p:blipFill>
          <p:spPr>
            <a:xfrm>
              <a:off x="984582" y="2052365"/>
              <a:ext cx="2662781" cy="1724883"/>
            </a:xfrm>
            <a:prstGeom prst="rect">
              <a:avLst/>
            </a:prstGeom>
            <a:noFill/>
            <a:ln>
              <a:noFill/>
            </a:ln>
          </p:spPr>
        </p:pic>
      </p:grpSp>
      <p:pic>
        <p:nvPicPr>
          <p:cNvPr id="263" name="Google Shape;263;p29"/>
          <p:cNvPicPr preferRelativeResize="0"/>
          <p:nvPr/>
        </p:nvPicPr>
        <p:blipFill>
          <a:blip r:embed="rId6">
            <a:alphaModFix/>
          </a:blip>
          <a:stretch>
            <a:fillRect/>
          </a:stretch>
        </p:blipFill>
        <p:spPr>
          <a:xfrm>
            <a:off x="6971678" y="4286121"/>
            <a:ext cx="503752" cy="99125"/>
          </a:xfrm>
          <a:prstGeom prst="rect">
            <a:avLst/>
          </a:prstGeom>
          <a:noFill/>
          <a:ln>
            <a:noFill/>
          </a:ln>
        </p:spPr>
      </p:pic>
      <p:pic>
        <p:nvPicPr>
          <p:cNvPr id="264" name="Google Shape;264;p29"/>
          <p:cNvPicPr preferRelativeResize="0"/>
          <p:nvPr/>
        </p:nvPicPr>
        <p:blipFill rotWithShape="1">
          <a:blip r:embed="rId7">
            <a:alphaModFix/>
          </a:blip>
          <a:srcRect t="19689" b="4172"/>
          <a:stretch/>
        </p:blipFill>
        <p:spPr>
          <a:xfrm>
            <a:off x="311700" y="2498800"/>
            <a:ext cx="2857500" cy="1740625"/>
          </a:xfrm>
          <a:prstGeom prst="rect">
            <a:avLst/>
          </a:prstGeom>
          <a:noFill/>
          <a:ln>
            <a:noFill/>
          </a:ln>
        </p:spPr>
      </p:pic>
      <p:cxnSp>
        <p:nvCxnSpPr>
          <p:cNvPr id="265" name="Google Shape;265;p29"/>
          <p:cNvCxnSpPr/>
          <p:nvPr/>
        </p:nvCxnSpPr>
        <p:spPr>
          <a:xfrm>
            <a:off x="670000" y="3724375"/>
            <a:ext cx="685800" cy="324000"/>
          </a:xfrm>
          <a:prstGeom prst="straightConnector1">
            <a:avLst/>
          </a:prstGeom>
          <a:noFill/>
          <a:ln w="9525" cap="flat" cmpd="sng">
            <a:solidFill>
              <a:schemeClr val="accent1"/>
            </a:solidFill>
            <a:prstDash val="solid"/>
            <a:round/>
            <a:headEnd type="none" w="med" len="med"/>
            <a:tailEnd type="stealth" w="med" len="med"/>
          </a:ln>
        </p:spPr>
      </p:cxnSp>
      <p:cxnSp>
        <p:nvCxnSpPr>
          <p:cNvPr id="266" name="Google Shape;266;p29"/>
          <p:cNvCxnSpPr/>
          <p:nvPr/>
        </p:nvCxnSpPr>
        <p:spPr>
          <a:xfrm rot="10800000" flipH="1">
            <a:off x="2231838" y="3640650"/>
            <a:ext cx="780900" cy="330000"/>
          </a:xfrm>
          <a:prstGeom prst="straightConnector1">
            <a:avLst/>
          </a:prstGeom>
          <a:noFill/>
          <a:ln w="9525" cap="flat" cmpd="sng">
            <a:solidFill>
              <a:srgbClr val="4A86E8"/>
            </a:solidFill>
            <a:prstDash val="solid"/>
            <a:round/>
            <a:headEnd type="none" w="med" len="med"/>
            <a:tailEnd type="stealth" w="med" len="med"/>
          </a:ln>
        </p:spPr>
      </p:cxnSp>
      <p:pic>
        <p:nvPicPr>
          <p:cNvPr id="267" name="Google Shape;267;p29"/>
          <p:cNvPicPr preferRelativeResize="0"/>
          <p:nvPr/>
        </p:nvPicPr>
        <p:blipFill>
          <a:blip r:embed="rId8">
            <a:alphaModFix/>
          </a:blip>
          <a:stretch>
            <a:fillRect/>
          </a:stretch>
        </p:blipFill>
        <p:spPr>
          <a:xfrm rot="1646032">
            <a:off x="699793" y="3845116"/>
            <a:ext cx="297339" cy="201891"/>
          </a:xfrm>
          <a:prstGeom prst="rect">
            <a:avLst/>
          </a:prstGeom>
          <a:noFill/>
          <a:ln>
            <a:noFill/>
          </a:ln>
        </p:spPr>
      </p:pic>
      <p:pic>
        <p:nvPicPr>
          <p:cNvPr id="268" name="Google Shape;268;p29"/>
          <p:cNvPicPr preferRelativeResize="0"/>
          <p:nvPr/>
        </p:nvPicPr>
        <p:blipFill>
          <a:blip r:embed="rId9">
            <a:alphaModFix/>
          </a:blip>
          <a:stretch>
            <a:fillRect/>
          </a:stretch>
        </p:blipFill>
        <p:spPr>
          <a:xfrm rot="-1419482">
            <a:off x="2456786" y="3834952"/>
            <a:ext cx="432586" cy="158620"/>
          </a:xfrm>
          <a:prstGeom prst="rect">
            <a:avLst/>
          </a:prstGeom>
          <a:noFill/>
          <a:ln>
            <a:noFill/>
          </a:ln>
        </p:spPr>
      </p:pic>
      <p:pic>
        <p:nvPicPr>
          <p:cNvPr id="269" name="Google Shape;269;p29"/>
          <p:cNvPicPr preferRelativeResize="0"/>
          <p:nvPr/>
        </p:nvPicPr>
        <p:blipFill>
          <a:blip r:embed="rId10">
            <a:alphaModFix/>
          </a:blip>
          <a:stretch>
            <a:fillRect/>
          </a:stretch>
        </p:blipFill>
        <p:spPr>
          <a:xfrm rot="-1">
            <a:off x="2465225" y="1795916"/>
            <a:ext cx="922925" cy="672358"/>
          </a:xfrm>
          <a:prstGeom prst="rect">
            <a:avLst/>
          </a:prstGeom>
          <a:noFill/>
          <a:ln>
            <a:noFill/>
          </a:ln>
        </p:spPr>
      </p:pic>
      <p:pic>
        <p:nvPicPr>
          <p:cNvPr id="270" name="Google Shape;270;p29"/>
          <p:cNvPicPr preferRelativeResize="0"/>
          <p:nvPr/>
        </p:nvPicPr>
        <p:blipFill>
          <a:blip r:embed="rId11">
            <a:alphaModFix/>
          </a:blip>
          <a:stretch>
            <a:fillRect/>
          </a:stretch>
        </p:blipFill>
        <p:spPr>
          <a:xfrm>
            <a:off x="3388475" y="2498800"/>
            <a:ext cx="2367025" cy="1740625"/>
          </a:xfrm>
          <a:prstGeom prst="rect">
            <a:avLst/>
          </a:prstGeom>
          <a:noFill/>
          <a:ln>
            <a:noFill/>
          </a:ln>
        </p:spPr>
      </p:pic>
      <p:pic>
        <p:nvPicPr>
          <p:cNvPr id="271" name="Google Shape;271;p29"/>
          <p:cNvPicPr preferRelativeResize="0"/>
          <p:nvPr/>
        </p:nvPicPr>
        <p:blipFill>
          <a:blip r:embed="rId12">
            <a:alphaModFix/>
          </a:blip>
          <a:stretch>
            <a:fillRect/>
          </a:stretch>
        </p:blipFill>
        <p:spPr>
          <a:xfrm>
            <a:off x="3907462" y="4286125"/>
            <a:ext cx="1208402" cy="99125"/>
          </a:xfrm>
          <a:prstGeom prst="rect">
            <a:avLst/>
          </a:prstGeom>
          <a:noFill/>
          <a:ln>
            <a:noFill/>
          </a:ln>
        </p:spPr>
      </p:pic>
      <p:pic>
        <p:nvPicPr>
          <p:cNvPr id="272" name="Google Shape;272;p29"/>
          <p:cNvPicPr preferRelativeResize="0"/>
          <p:nvPr/>
        </p:nvPicPr>
        <p:blipFill>
          <a:blip r:embed="rId13">
            <a:alphaModFix/>
          </a:blip>
          <a:stretch>
            <a:fillRect/>
          </a:stretch>
        </p:blipFill>
        <p:spPr>
          <a:xfrm>
            <a:off x="1355800" y="4286126"/>
            <a:ext cx="681201" cy="991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S4: LRA Results</a:t>
            </a:r>
            <a:endParaRPr/>
          </a:p>
        </p:txBody>
      </p:sp>
      <p:sp>
        <p:nvSpPr>
          <p:cNvPr id="278" name="Google Shape;278;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18</a:t>
            </a:fld>
            <a:endParaRPr/>
          </a:p>
        </p:txBody>
      </p:sp>
      <p:pic>
        <p:nvPicPr>
          <p:cNvPr id="279" name="Google Shape;279;p30"/>
          <p:cNvPicPr preferRelativeResize="0"/>
          <p:nvPr/>
        </p:nvPicPr>
        <p:blipFill>
          <a:blip r:embed="rId3">
            <a:alphaModFix/>
          </a:blip>
          <a:stretch>
            <a:fillRect/>
          </a:stretch>
        </p:blipFill>
        <p:spPr>
          <a:xfrm>
            <a:off x="491625" y="1236450"/>
            <a:ext cx="8160750" cy="2670595"/>
          </a:xfrm>
          <a:prstGeom prst="rect">
            <a:avLst/>
          </a:prstGeom>
          <a:noFill/>
          <a:ln>
            <a:noFill/>
          </a:ln>
        </p:spPr>
      </p:pic>
      <p:pic>
        <p:nvPicPr>
          <p:cNvPr id="280" name="Google Shape;280;p30"/>
          <p:cNvPicPr preferRelativeResize="0"/>
          <p:nvPr/>
        </p:nvPicPr>
        <p:blipFill>
          <a:blip r:embed="rId4">
            <a:alphaModFix/>
          </a:blip>
          <a:stretch>
            <a:fillRect/>
          </a:stretch>
        </p:blipFill>
        <p:spPr>
          <a:xfrm>
            <a:off x="4252122" y="3951500"/>
            <a:ext cx="639750" cy="120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S4: Problems</a:t>
            </a:r>
            <a:endParaRPr/>
          </a:p>
        </p:txBody>
      </p:sp>
      <p:sp>
        <p:nvSpPr>
          <p:cNvPr id="286" name="Google Shape;286;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19</a:t>
            </a:fld>
            <a:endParaRPr/>
          </a:p>
        </p:txBody>
      </p:sp>
      <p:graphicFrame>
        <p:nvGraphicFramePr>
          <p:cNvPr id="287" name="Google Shape;287;p31"/>
          <p:cNvGraphicFramePr/>
          <p:nvPr/>
        </p:nvGraphicFramePr>
        <p:xfrm>
          <a:off x="311700" y="1844375"/>
          <a:ext cx="4039450" cy="2337900"/>
        </p:xfrm>
        <a:graphic>
          <a:graphicData uri="http://schemas.openxmlformats.org/drawingml/2006/table">
            <a:tbl>
              <a:tblPr>
                <a:noFill/>
                <a:tableStyleId>{D6B04E61-1E9C-4B37-9A81-00F6A692D495}</a:tableStyleId>
              </a:tblPr>
              <a:tblGrid>
                <a:gridCol w="2019725">
                  <a:extLst>
                    <a:ext uri="{9D8B030D-6E8A-4147-A177-3AD203B41FA5}">
                      <a16:colId xmlns:a16="http://schemas.microsoft.com/office/drawing/2014/main" val="20000"/>
                    </a:ext>
                  </a:extLst>
                </a:gridCol>
                <a:gridCol w="2019725">
                  <a:extLst>
                    <a:ext uri="{9D8B030D-6E8A-4147-A177-3AD203B41FA5}">
                      <a16:colId xmlns:a16="http://schemas.microsoft.com/office/drawing/2014/main" val="20001"/>
                    </a:ext>
                  </a:extLst>
                </a:gridCol>
              </a:tblGrid>
              <a:tr h="584475">
                <a:tc>
                  <a:txBody>
                    <a:bodyPr/>
                    <a:lstStyle/>
                    <a:p>
                      <a:pPr marL="0" lvl="0" indent="0" algn="ctr" rtl="0">
                        <a:spcBef>
                          <a:spcPts val="0"/>
                        </a:spcBef>
                        <a:spcAft>
                          <a:spcPts val="0"/>
                        </a:spcAft>
                        <a:buNone/>
                      </a:pPr>
                      <a:r>
                        <a:rPr lang="en-GB" sz="1800" b="1">
                          <a:latin typeface="Montserrat"/>
                          <a:ea typeface="Montserrat"/>
                          <a:cs typeface="Montserrat"/>
                          <a:sym typeface="Montserrat"/>
                        </a:rPr>
                        <a:t>Model</a:t>
                      </a:r>
                      <a:endParaRPr sz="1800" b="1">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sz="1800" b="1">
                          <a:latin typeface="Montserrat"/>
                          <a:ea typeface="Montserrat"/>
                          <a:cs typeface="Montserrat"/>
                          <a:sym typeface="Montserrat"/>
                        </a:rPr>
                        <a:t>PPL(OWT)</a:t>
                      </a:r>
                      <a:endParaRPr sz="1800" b="1">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0"/>
                  </a:ext>
                </a:extLst>
              </a:tr>
              <a:tr h="584475">
                <a:tc>
                  <a:txBody>
                    <a:bodyPr/>
                    <a:lstStyle/>
                    <a:p>
                      <a:pPr marL="0" lvl="0" indent="0" algn="ctr" rtl="0">
                        <a:spcBef>
                          <a:spcPts val="0"/>
                        </a:spcBef>
                        <a:spcAft>
                          <a:spcPts val="0"/>
                        </a:spcAft>
                        <a:buNone/>
                      </a:pPr>
                      <a:r>
                        <a:rPr lang="en-GB">
                          <a:latin typeface="Montserrat"/>
                          <a:ea typeface="Montserrat"/>
                          <a:cs typeface="Montserrat"/>
                          <a:sym typeface="Montserrat"/>
                        </a:rPr>
                        <a:t>Transformer</a:t>
                      </a:r>
                      <a:endParaRPr>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b="1">
                          <a:latin typeface="Montserrat"/>
                          <a:ea typeface="Montserrat"/>
                          <a:cs typeface="Montserrat"/>
                          <a:sym typeface="Montserrat"/>
                        </a:rPr>
                        <a:t>20.6</a:t>
                      </a:r>
                      <a:endParaRPr b="1">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1"/>
                  </a:ext>
                </a:extLst>
              </a:tr>
              <a:tr h="584475">
                <a:tc>
                  <a:txBody>
                    <a:bodyPr/>
                    <a:lstStyle/>
                    <a:p>
                      <a:pPr marL="0" lvl="0" indent="0" algn="ctr" rtl="0">
                        <a:spcBef>
                          <a:spcPts val="0"/>
                        </a:spcBef>
                        <a:spcAft>
                          <a:spcPts val="0"/>
                        </a:spcAft>
                        <a:buNone/>
                      </a:pPr>
                      <a:r>
                        <a:rPr lang="en-GB">
                          <a:latin typeface="Montserrat"/>
                          <a:ea typeface="Montserrat"/>
                          <a:cs typeface="Montserrat"/>
                          <a:sym typeface="Montserrat"/>
                        </a:rPr>
                        <a:t>S4D</a:t>
                      </a:r>
                      <a:endParaRPr>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a:latin typeface="Montserrat"/>
                          <a:ea typeface="Montserrat"/>
                          <a:cs typeface="Montserrat"/>
                          <a:sym typeface="Montserrat"/>
                        </a:rPr>
                        <a:t>24.9</a:t>
                      </a:r>
                      <a:endParaRPr>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2"/>
                  </a:ext>
                </a:extLst>
              </a:tr>
              <a:tr h="584475">
                <a:tc>
                  <a:txBody>
                    <a:bodyPr/>
                    <a:lstStyle/>
                    <a:p>
                      <a:pPr marL="0" lvl="0" indent="0" algn="ctr" rtl="0">
                        <a:spcBef>
                          <a:spcPts val="0"/>
                        </a:spcBef>
                        <a:spcAft>
                          <a:spcPts val="0"/>
                        </a:spcAft>
                        <a:buNone/>
                      </a:pPr>
                      <a:r>
                        <a:rPr lang="en-GB">
                          <a:latin typeface="Montserrat"/>
                          <a:ea typeface="Montserrat"/>
                          <a:cs typeface="Montserrat"/>
                          <a:sym typeface="Montserrat"/>
                        </a:rPr>
                        <a:t>GSS</a:t>
                      </a:r>
                      <a:endParaRPr>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a:latin typeface="Montserrat"/>
                          <a:ea typeface="Montserrat"/>
                          <a:cs typeface="Montserrat"/>
                          <a:sym typeface="Montserrat"/>
                        </a:rPr>
                        <a:t>24.0</a:t>
                      </a:r>
                      <a:endParaRPr>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3"/>
                  </a:ext>
                </a:extLst>
              </a:tr>
            </a:tbl>
          </a:graphicData>
        </a:graphic>
      </p:graphicFrame>
      <p:pic>
        <p:nvPicPr>
          <p:cNvPr id="288" name="Google Shape;288;p31"/>
          <p:cNvPicPr preferRelativeResize="0"/>
          <p:nvPr/>
        </p:nvPicPr>
        <p:blipFill>
          <a:blip r:embed="rId3">
            <a:alphaModFix/>
          </a:blip>
          <a:stretch>
            <a:fillRect/>
          </a:stretch>
        </p:blipFill>
        <p:spPr>
          <a:xfrm>
            <a:off x="4133102" y="4274075"/>
            <a:ext cx="877775" cy="149500"/>
          </a:xfrm>
          <a:prstGeom prst="rect">
            <a:avLst/>
          </a:prstGeom>
          <a:noFill/>
          <a:ln>
            <a:noFill/>
          </a:ln>
        </p:spPr>
      </p:pic>
      <p:sp>
        <p:nvSpPr>
          <p:cNvPr id="289" name="Google Shape;289;p31"/>
          <p:cNvSpPr txBox="1">
            <a:spLocks noGrp="1"/>
          </p:cNvSpPr>
          <p:nvPr>
            <p:ph type="body" idx="1"/>
          </p:nvPr>
        </p:nvSpPr>
        <p:spPr>
          <a:xfrm>
            <a:off x="954575" y="1301600"/>
            <a:ext cx="2753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GB" b="1">
                <a:latin typeface="Montserrat"/>
                <a:ea typeface="Montserrat"/>
                <a:cs typeface="Montserrat"/>
                <a:sym typeface="Montserrat"/>
              </a:rPr>
              <a:t>Language Modelling</a:t>
            </a:r>
            <a:endParaRPr b="1">
              <a:latin typeface="Montserrat"/>
              <a:ea typeface="Montserrat"/>
              <a:cs typeface="Montserrat"/>
              <a:sym typeface="Montserrat"/>
            </a:endParaRPr>
          </a:p>
        </p:txBody>
      </p:sp>
      <p:pic>
        <p:nvPicPr>
          <p:cNvPr id="290" name="Google Shape;290;p31"/>
          <p:cNvPicPr preferRelativeResize="0"/>
          <p:nvPr/>
        </p:nvPicPr>
        <p:blipFill>
          <a:blip r:embed="rId4">
            <a:alphaModFix/>
          </a:blip>
          <a:stretch>
            <a:fillRect/>
          </a:stretch>
        </p:blipFill>
        <p:spPr>
          <a:xfrm>
            <a:off x="4572000" y="1844375"/>
            <a:ext cx="3900451" cy="2337900"/>
          </a:xfrm>
          <a:prstGeom prst="rect">
            <a:avLst/>
          </a:prstGeom>
          <a:noFill/>
          <a:ln>
            <a:noFill/>
          </a:ln>
        </p:spPr>
      </p:pic>
      <p:sp>
        <p:nvSpPr>
          <p:cNvPr id="291" name="Google Shape;291;p31"/>
          <p:cNvSpPr txBox="1">
            <a:spLocks noGrp="1"/>
          </p:cNvSpPr>
          <p:nvPr>
            <p:ph type="body" idx="1"/>
          </p:nvPr>
        </p:nvSpPr>
        <p:spPr>
          <a:xfrm>
            <a:off x="4773975" y="1301600"/>
            <a:ext cx="34965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GB" b="1">
                <a:latin typeface="Montserrat"/>
                <a:ea typeface="Montserrat"/>
                <a:cs typeface="Montserrat"/>
                <a:sym typeface="Montserrat"/>
              </a:rPr>
              <a:t>Short Sequence Efficiency </a:t>
            </a:r>
            <a:endParaRPr b="1">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4"/>
          <p:cNvSpPr txBox="1">
            <a:spLocks noGrp="1"/>
          </p:cNvSpPr>
          <p:nvPr>
            <p:ph type="title"/>
          </p:nvPr>
        </p:nvSpPr>
        <p:spPr>
          <a:xfrm>
            <a:off x="311700" y="445025"/>
            <a:ext cx="47985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Sequence Modelling: Recap</a:t>
            </a:r>
            <a:endParaRPr/>
          </a:p>
        </p:txBody>
      </p:sp>
      <p:sp>
        <p:nvSpPr>
          <p:cNvPr id="76" name="Google Shape;7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a:t>
            </a:fld>
            <a:endParaRPr/>
          </a:p>
        </p:txBody>
      </p:sp>
      <p:sp>
        <p:nvSpPr>
          <p:cNvPr id="77" name="Google Shape;77;p14"/>
          <p:cNvSpPr txBox="1">
            <a:spLocks noGrp="1"/>
          </p:cNvSpPr>
          <p:nvPr>
            <p:ph type="body" idx="1"/>
          </p:nvPr>
        </p:nvSpPr>
        <p:spPr>
          <a:xfrm>
            <a:off x="1256250" y="1266325"/>
            <a:ext cx="6631500" cy="476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SzPts val="935"/>
              <a:buNone/>
            </a:pPr>
            <a:r>
              <a:rPr lang="en-GB" sz="1829" b="1">
                <a:latin typeface="Montserrat"/>
                <a:ea typeface="Montserrat"/>
                <a:cs typeface="Montserrat"/>
                <a:sym typeface="Montserrat"/>
              </a:rPr>
              <a:t>Goal: </a:t>
            </a:r>
            <a:r>
              <a:rPr lang="en-GB" sz="1829">
                <a:latin typeface="Montserrat"/>
                <a:ea typeface="Montserrat"/>
                <a:cs typeface="Montserrat"/>
                <a:sym typeface="Montserrat"/>
              </a:rPr>
              <a:t>Map an input sequence to an output sequence</a:t>
            </a:r>
            <a:endParaRPr sz="1829">
              <a:latin typeface="Montserrat"/>
              <a:ea typeface="Montserrat"/>
              <a:cs typeface="Montserrat"/>
              <a:sym typeface="Montserrat"/>
            </a:endParaRPr>
          </a:p>
        </p:txBody>
      </p:sp>
      <p:grpSp>
        <p:nvGrpSpPr>
          <p:cNvPr id="78" name="Google Shape;78;p14"/>
          <p:cNvGrpSpPr/>
          <p:nvPr/>
        </p:nvGrpSpPr>
        <p:grpSpPr>
          <a:xfrm>
            <a:off x="919125" y="2266833"/>
            <a:ext cx="3362326" cy="1694004"/>
            <a:chOff x="5110125" y="1191583"/>
            <a:chExt cx="3362326" cy="1694004"/>
          </a:xfrm>
        </p:grpSpPr>
        <p:pic>
          <p:nvPicPr>
            <p:cNvPr id="79" name="Google Shape;79;p14"/>
            <p:cNvPicPr preferRelativeResize="0"/>
            <p:nvPr/>
          </p:nvPicPr>
          <p:blipFill>
            <a:blip r:embed="rId3">
              <a:alphaModFix/>
            </a:blip>
            <a:stretch>
              <a:fillRect/>
            </a:stretch>
          </p:blipFill>
          <p:spPr>
            <a:xfrm>
              <a:off x="5110125" y="1513963"/>
              <a:ext cx="3362326" cy="1371625"/>
            </a:xfrm>
            <a:prstGeom prst="rect">
              <a:avLst/>
            </a:prstGeom>
            <a:noFill/>
            <a:ln>
              <a:noFill/>
            </a:ln>
          </p:spPr>
        </p:pic>
        <p:pic>
          <p:nvPicPr>
            <p:cNvPr id="80" name="Google Shape;80;p14"/>
            <p:cNvPicPr preferRelativeResize="0"/>
            <p:nvPr/>
          </p:nvPicPr>
          <p:blipFill>
            <a:blip r:embed="rId4">
              <a:alphaModFix/>
            </a:blip>
            <a:stretch>
              <a:fillRect/>
            </a:stretch>
          </p:blipFill>
          <p:spPr>
            <a:xfrm>
              <a:off x="5953088" y="1191583"/>
              <a:ext cx="1676400" cy="322400"/>
            </a:xfrm>
            <a:prstGeom prst="rect">
              <a:avLst/>
            </a:prstGeom>
            <a:noFill/>
            <a:ln>
              <a:noFill/>
            </a:ln>
          </p:spPr>
        </p:pic>
      </p:grpSp>
      <p:pic>
        <p:nvPicPr>
          <p:cNvPr id="81" name="Google Shape;81;p14"/>
          <p:cNvPicPr preferRelativeResize="0"/>
          <p:nvPr/>
        </p:nvPicPr>
        <p:blipFill>
          <a:blip r:embed="rId5">
            <a:alphaModFix/>
          </a:blip>
          <a:stretch>
            <a:fillRect/>
          </a:stretch>
        </p:blipFill>
        <p:spPr>
          <a:xfrm>
            <a:off x="5110200" y="2571750"/>
            <a:ext cx="3693975" cy="1762201"/>
          </a:xfrm>
          <a:prstGeom prst="rect">
            <a:avLst/>
          </a:prstGeom>
          <a:noFill/>
          <a:ln>
            <a:noFill/>
          </a:ln>
        </p:spPr>
      </p:pic>
      <p:pic>
        <p:nvPicPr>
          <p:cNvPr id="82" name="Google Shape;82;p14"/>
          <p:cNvPicPr preferRelativeResize="0"/>
          <p:nvPr/>
        </p:nvPicPr>
        <p:blipFill>
          <a:blip r:embed="rId6">
            <a:alphaModFix/>
          </a:blip>
          <a:stretch>
            <a:fillRect/>
          </a:stretch>
        </p:blipFill>
        <p:spPr>
          <a:xfrm>
            <a:off x="6130416" y="2267075"/>
            <a:ext cx="1653553" cy="3046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Background: GPU Memory</a:t>
            </a:r>
            <a:endParaRPr/>
          </a:p>
        </p:txBody>
      </p:sp>
      <p:sp>
        <p:nvSpPr>
          <p:cNvPr id="297" name="Google Shape;297;p32"/>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Font typeface="Montserrat"/>
              <a:buChar char="➢"/>
            </a:pPr>
            <a:r>
              <a:rPr lang="en-GB">
                <a:latin typeface="Montserrat"/>
                <a:ea typeface="Montserrat"/>
                <a:cs typeface="Montserrat"/>
                <a:sym typeface="Montserrat"/>
              </a:rPr>
              <a:t>Components:</a:t>
            </a:r>
            <a:endParaRPr>
              <a:latin typeface="Montserrat"/>
              <a:ea typeface="Montserrat"/>
              <a:cs typeface="Montserrat"/>
              <a:sym typeface="Montserrat"/>
            </a:endParaRPr>
          </a:p>
          <a:p>
            <a:pPr marL="914400" lvl="1" indent="-317500" algn="l" rtl="0">
              <a:spcBef>
                <a:spcPts val="0"/>
              </a:spcBef>
              <a:spcAft>
                <a:spcPts val="0"/>
              </a:spcAft>
              <a:buSzPts val="1400"/>
              <a:buFont typeface="Montserrat"/>
              <a:buChar char="○"/>
            </a:pPr>
            <a:r>
              <a:rPr lang="en-GB">
                <a:latin typeface="Montserrat"/>
                <a:ea typeface="Montserrat"/>
                <a:cs typeface="Montserrat"/>
                <a:sym typeface="Montserrat"/>
              </a:rPr>
              <a:t>DRAM</a:t>
            </a:r>
            <a:endParaRPr>
              <a:latin typeface="Montserrat"/>
              <a:ea typeface="Montserrat"/>
              <a:cs typeface="Montserrat"/>
              <a:sym typeface="Montserrat"/>
            </a:endParaRPr>
          </a:p>
          <a:p>
            <a:pPr marL="914400" lvl="1" indent="-317500" algn="l" rtl="0">
              <a:spcBef>
                <a:spcPts val="0"/>
              </a:spcBef>
              <a:spcAft>
                <a:spcPts val="0"/>
              </a:spcAft>
              <a:buSzPts val="1400"/>
              <a:buFont typeface="Montserrat"/>
              <a:buChar char="○"/>
            </a:pPr>
            <a:r>
              <a:rPr lang="en-GB">
                <a:latin typeface="Montserrat"/>
                <a:ea typeface="Montserrat"/>
                <a:cs typeface="Montserrat"/>
                <a:sym typeface="Montserrat"/>
              </a:rPr>
              <a:t>HBM</a:t>
            </a:r>
            <a:endParaRPr>
              <a:latin typeface="Montserrat"/>
              <a:ea typeface="Montserrat"/>
              <a:cs typeface="Montserrat"/>
              <a:sym typeface="Montserrat"/>
            </a:endParaRPr>
          </a:p>
          <a:p>
            <a:pPr marL="914400" lvl="1" indent="-317500" algn="l" rtl="0">
              <a:spcBef>
                <a:spcPts val="0"/>
              </a:spcBef>
              <a:spcAft>
                <a:spcPts val="0"/>
              </a:spcAft>
              <a:buSzPts val="1400"/>
              <a:buFont typeface="Montserrat"/>
              <a:buChar char="○"/>
            </a:pPr>
            <a:r>
              <a:rPr lang="en-GB">
                <a:latin typeface="Montserrat"/>
                <a:ea typeface="Montserrat"/>
                <a:cs typeface="Montserrat"/>
                <a:sym typeface="Montserrat"/>
              </a:rPr>
              <a:t>SRAM</a:t>
            </a:r>
            <a:endParaRPr>
              <a:latin typeface="Montserrat"/>
              <a:ea typeface="Montserrat"/>
              <a:cs typeface="Montserrat"/>
              <a:sym typeface="Montserrat"/>
            </a:endParaRPr>
          </a:p>
          <a:p>
            <a:pPr marL="457200" lvl="0" indent="-342900" algn="l" rtl="0">
              <a:spcBef>
                <a:spcPts val="0"/>
              </a:spcBef>
              <a:spcAft>
                <a:spcPts val="0"/>
              </a:spcAft>
              <a:buSzPts val="1800"/>
              <a:buFont typeface="Montserrat"/>
              <a:buChar char="➢"/>
            </a:pPr>
            <a:r>
              <a:rPr lang="en-GB">
                <a:latin typeface="Montserrat"/>
                <a:ea typeface="Montserrat"/>
                <a:cs typeface="Montserrat"/>
                <a:sym typeface="Montserrat"/>
              </a:rPr>
              <a:t>Problems:</a:t>
            </a:r>
            <a:endParaRPr>
              <a:latin typeface="Montserrat"/>
              <a:ea typeface="Montserrat"/>
              <a:cs typeface="Montserrat"/>
              <a:sym typeface="Montserrat"/>
            </a:endParaRPr>
          </a:p>
          <a:p>
            <a:pPr marL="914400" lvl="1" indent="-317500" algn="l" rtl="0">
              <a:spcBef>
                <a:spcPts val="0"/>
              </a:spcBef>
              <a:spcAft>
                <a:spcPts val="0"/>
              </a:spcAft>
              <a:buSzPts val="1400"/>
              <a:buFont typeface="Montserrat"/>
              <a:buChar char="○"/>
            </a:pPr>
            <a:r>
              <a:rPr lang="en-GB">
                <a:latin typeface="Montserrat"/>
                <a:ea typeface="Montserrat"/>
                <a:cs typeface="Montserrat"/>
                <a:sym typeface="Montserrat"/>
              </a:rPr>
              <a:t>Size</a:t>
            </a:r>
            <a:endParaRPr>
              <a:latin typeface="Montserrat"/>
              <a:ea typeface="Montserrat"/>
              <a:cs typeface="Montserrat"/>
              <a:sym typeface="Montserrat"/>
            </a:endParaRPr>
          </a:p>
          <a:p>
            <a:pPr marL="914400" lvl="1" indent="-317500" algn="l" rtl="0">
              <a:spcBef>
                <a:spcPts val="0"/>
              </a:spcBef>
              <a:spcAft>
                <a:spcPts val="0"/>
              </a:spcAft>
              <a:buSzPts val="1400"/>
              <a:buFont typeface="Montserrat"/>
              <a:buChar char="○"/>
            </a:pPr>
            <a:r>
              <a:rPr lang="en-GB">
                <a:latin typeface="Montserrat"/>
                <a:ea typeface="Montserrat"/>
                <a:cs typeface="Montserrat"/>
                <a:sym typeface="Montserrat"/>
              </a:rPr>
              <a:t>Speed</a:t>
            </a:r>
            <a:endParaRPr>
              <a:latin typeface="Montserrat"/>
              <a:ea typeface="Montserrat"/>
              <a:cs typeface="Montserrat"/>
              <a:sym typeface="Montserrat"/>
            </a:endParaRPr>
          </a:p>
          <a:p>
            <a:pPr marL="457200" lvl="0" indent="-342900" algn="l" rtl="0">
              <a:spcBef>
                <a:spcPts val="0"/>
              </a:spcBef>
              <a:spcAft>
                <a:spcPts val="0"/>
              </a:spcAft>
              <a:buSzPts val="1800"/>
              <a:buFont typeface="Montserrat"/>
              <a:buChar char="➢"/>
            </a:pPr>
            <a:r>
              <a:rPr lang="en-GB">
                <a:latin typeface="Montserrat"/>
                <a:ea typeface="Montserrat"/>
                <a:cs typeface="Montserrat"/>
                <a:sym typeface="Montserrat"/>
              </a:rPr>
              <a:t>Optimizations:</a:t>
            </a:r>
            <a:endParaRPr>
              <a:latin typeface="Montserrat"/>
              <a:ea typeface="Montserrat"/>
              <a:cs typeface="Montserrat"/>
              <a:sym typeface="Montserrat"/>
            </a:endParaRPr>
          </a:p>
          <a:p>
            <a:pPr marL="914400" lvl="1" indent="-317500" algn="l" rtl="0">
              <a:spcBef>
                <a:spcPts val="0"/>
              </a:spcBef>
              <a:spcAft>
                <a:spcPts val="0"/>
              </a:spcAft>
              <a:buSzPts val="1400"/>
              <a:buFont typeface="Montserrat"/>
              <a:buChar char="○"/>
            </a:pPr>
            <a:r>
              <a:rPr lang="en-GB">
                <a:latin typeface="Montserrat"/>
                <a:ea typeface="Montserrat"/>
                <a:cs typeface="Montserrat"/>
                <a:sym typeface="Montserrat"/>
              </a:rPr>
              <a:t>Kernel Fusion</a:t>
            </a:r>
            <a:endParaRPr>
              <a:latin typeface="Montserrat"/>
              <a:ea typeface="Montserrat"/>
              <a:cs typeface="Montserrat"/>
              <a:sym typeface="Montserrat"/>
            </a:endParaRPr>
          </a:p>
          <a:p>
            <a:pPr marL="914400" lvl="1" indent="-317500" algn="l" rtl="0">
              <a:spcBef>
                <a:spcPts val="0"/>
              </a:spcBef>
              <a:spcAft>
                <a:spcPts val="0"/>
              </a:spcAft>
              <a:buSzPts val="1400"/>
              <a:buFont typeface="Montserrat"/>
              <a:buChar char="○"/>
            </a:pPr>
            <a:r>
              <a:rPr lang="en-GB">
                <a:latin typeface="Montserrat"/>
                <a:ea typeface="Montserrat"/>
                <a:cs typeface="Montserrat"/>
                <a:sym typeface="Montserrat"/>
              </a:rPr>
              <a:t>Recomputation</a:t>
            </a:r>
            <a:endParaRPr>
              <a:latin typeface="Montserrat"/>
              <a:ea typeface="Montserrat"/>
              <a:cs typeface="Montserrat"/>
              <a:sym typeface="Montserrat"/>
            </a:endParaRPr>
          </a:p>
          <a:p>
            <a:pPr marL="914400" lvl="1" indent="-317500" algn="l" rtl="0">
              <a:spcBef>
                <a:spcPts val="0"/>
              </a:spcBef>
              <a:spcAft>
                <a:spcPts val="0"/>
              </a:spcAft>
              <a:buSzPts val="1400"/>
              <a:buFont typeface="Montserrat"/>
              <a:buChar char="○"/>
            </a:pPr>
            <a:r>
              <a:rPr lang="en-GB">
                <a:latin typeface="Montserrat"/>
                <a:ea typeface="Montserrat"/>
                <a:cs typeface="Montserrat"/>
                <a:sym typeface="Montserrat"/>
              </a:rPr>
              <a:t>Parallelism</a:t>
            </a:r>
            <a:endParaRPr>
              <a:latin typeface="Montserrat"/>
              <a:ea typeface="Montserrat"/>
              <a:cs typeface="Montserrat"/>
              <a:sym typeface="Montserrat"/>
            </a:endParaRPr>
          </a:p>
        </p:txBody>
      </p:sp>
      <p:sp>
        <p:nvSpPr>
          <p:cNvPr id="298" name="Google Shape;298;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20</a:t>
            </a:fld>
            <a:endParaRPr/>
          </a:p>
        </p:txBody>
      </p:sp>
      <p:pic>
        <p:nvPicPr>
          <p:cNvPr id="299" name="Google Shape;299;p32"/>
          <p:cNvPicPr preferRelativeResize="0"/>
          <p:nvPr/>
        </p:nvPicPr>
        <p:blipFill>
          <a:blip r:embed="rId3">
            <a:alphaModFix/>
          </a:blip>
          <a:stretch>
            <a:fillRect/>
          </a:stretch>
        </p:blipFill>
        <p:spPr>
          <a:xfrm>
            <a:off x="5323200" y="1266325"/>
            <a:ext cx="2942100" cy="1648475"/>
          </a:xfrm>
          <a:prstGeom prst="rect">
            <a:avLst/>
          </a:prstGeom>
          <a:noFill/>
          <a:ln>
            <a:noFill/>
          </a:ln>
        </p:spPr>
      </p:pic>
      <p:grpSp>
        <p:nvGrpSpPr>
          <p:cNvPr id="300" name="Google Shape;300;p32"/>
          <p:cNvGrpSpPr/>
          <p:nvPr/>
        </p:nvGrpSpPr>
        <p:grpSpPr>
          <a:xfrm>
            <a:off x="4449500" y="3368199"/>
            <a:ext cx="4022951" cy="1200827"/>
            <a:chOff x="4449500" y="3368199"/>
            <a:chExt cx="4022951" cy="1200827"/>
          </a:xfrm>
        </p:grpSpPr>
        <p:pic>
          <p:nvPicPr>
            <p:cNvPr id="301" name="Google Shape;301;p32"/>
            <p:cNvPicPr preferRelativeResize="0"/>
            <p:nvPr/>
          </p:nvPicPr>
          <p:blipFill>
            <a:blip r:embed="rId4">
              <a:alphaModFix/>
            </a:blip>
            <a:stretch>
              <a:fillRect/>
            </a:stretch>
          </p:blipFill>
          <p:spPr>
            <a:xfrm>
              <a:off x="4449500" y="3761801"/>
              <a:ext cx="4022950" cy="807225"/>
            </a:xfrm>
            <a:prstGeom prst="rect">
              <a:avLst/>
            </a:prstGeom>
            <a:noFill/>
            <a:ln>
              <a:noFill/>
            </a:ln>
          </p:spPr>
        </p:pic>
        <p:pic>
          <p:nvPicPr>
            <p:cNvPr id="302" name="Google Shape;302;p32"/>
            <p:cNvPicPr preferRelativeResize="0"/>
            <p:nvPr/>
          </p:nvPicPr>
          <p:blipFill>
            <a:blip r:embed="rId5">
              <a:alphaModFix/>
            </a:blip>
            <a:stretch>
              <a:fillRect/>
            </a:stretch>
          </p:blipFill>
          <p:spPr>
            <a:xfrm>
              <a:off x="4449500" y="3368199"/>
              <a:ext cx="4022951" cy="393600"/>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GPU: Kernel Fusion</a:t>
            </a:r>
            <a:endParaRPr/>
          </a:p>
        </p:txBody>
      </p:sp>
      <p:sp>
        <p:nvSpPr>
          <p:cNvPr id="308" name="Google Shape;308;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21</a:t>
            </a:fld>
            <a:endParaRPr/>
          </a:p>
        </p:txBody>
      </p:sp>
      <p:pic>
        <p:nvPicPr>
          <p:cNvPr id="309" name="Google Shape;309;p33"/>
          <p:cNvPicPr preferRelativeResize="0"/>
          <p:nvPr/>
        </p:nvPicPr>
        <p:blipFill>
          <a:blip r:embed="rId3">
            <a:alphaModFix/>
          </a:blip>
          <a:stretch>
            <a:fillRect/>
          </a:stretch>
        </p:blipFill>
        <p:spPr>
          <a:xfrm>
            <a:off x="478275" y="2017050"/>
            <a:ext cx="3969126" cy="2487850"/>
          </a:xfrm>
          <a:prstGeom prst="rect">
            <a:avLst/>
          </a:prstGeom>
          <a:noFill/>
          <a:ln>
            <a:noFill/>
          </a:ln>
        </p:spPr>
      </p:pic>
      <p:pic>
        <p:nvPicPr>
          <p:cNvPr id="310" name="Google Shape;310;p33"/>
          <p:cNvPicPr preferRelativeResize="0"/>
          <p:nvPr/>
        </p:nvPicPr>
        <p:blipFill>
          <a:blip r:embed="rId4">
            <a:alphaModFix/>
          </a:blip>
          <a:stretch>
            <a:fillRect/>
          </a:stretch>
        </p:blipFill>
        <p:spPr>
          <a:xfrm>
            <a:off x="4706175" y="2689625"/>
            <a:ext cx="4126126" cy="1142701"/>
          </a:xfrm>
          <a:prstGeom prst="rect">
            <a:avLst/>
          </a:prstGeom>
          <a:noFill/>
          <a:ln>
            <a:noFill/>
          </a:ln>
        </p:spPr>
      </p:pic>
      <p:pic>
        <p:nvPicPr>
          <p:cNvPr id="311" name="Google Shape;311;p33"/>
          <p:cNvPicPr preferRelativeResize="0"/>
          <p:nvPr/>
        </p:nvPicPr>
        <p:blipFill>
          <a:blip r:embed="rId5">
            <a:alphaModFix/>
          </a:blip>
          <a:stretch>
            <a:fillRect/>
          </a:stretch>
        </p:blipFill>
        <p:spPr>
          <a:xfrm>
            <a:off x="3827722" y="1152425"/>
            <a:ext cx="1488548" cy="393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0"/>
                                        </p:tgtEl>
                                        <p:attrNameLst>
                                          <p:attrName>style.visibility</p:attrName>
                                        </p:attrNameLst>
                                      </p:cBhvr>
                                      <p:to>
                                        <p:strVal val="visible"/>
                                      </p:to>
                                    </p:set>
                                    <p:animEffect transition="in" filter="fade">
                                      <p:cBhvr>
                                        <p:cTn id="7" dur="7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Flash Attention: Kernel Fusion</a:t>
            </a:r>
            <a:endParaRPr/>
          </a:p>
        </p:txBody>
      </p:sp>
      <p:sp>
        <p:nvSpPr>
          <p:cNvPr id="317" name="Google Shape;317;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22</a:t>
            </a:fld>
            <a:endParaRPr/>
          </a:p>
        </p:txBody>
      </p:sp>
      <p:pic>
        <p:nvPicPr>
          <p:cNvPr id="318" name="Google Shape;318;p34"/>
          <p:cNvPicPr preferRelativeResize="0"/>
          <p:nvPr/>
        </p:nvPicPr>
        <p:blipFill>
          <a:blip r:embed="rId3">
            <a:alphaModFix/>
          </a:blip>
          <a:stretch>
            <a:fillRect/>
          </a:stretch>
        </p:blipFill>
        <p:spPr>
          <a:xfrm>
            <a:off x="3827722" y="1152425"/>
            <a:ext cx="1488548" cy="393600"/>
          </a:xfrm>
          <a:prstGeom prst="rect">
            <a:avLst/>
          </a:prstGeom>
          <a:noFill/>
          <a:ln>
            <a:noFill/>
          </a:ln>
        </p:spPr>
      </p:pic>
      <p:sp>
        <p:nvSpPr>
          <p:cNvPr id="319" name="Google Shape;319;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22</a:t>
            </a:fld>
            <a:endParaRPr/>
          </a:p>
        </p:txBody>
      </p:sp>
      <p:pic>
        <p:nvPicPr>
          <p:cNvPr id="320" name="Google Shape;320;p34"/>
          <p:cNvPicPr preferRelativeResize="0"/>
          <p:nvPr/>
        </p:nvPicPr>
        <p:blipFill rotWithShape="1">
          <a:blip r:embed="rId4">
            <a:alphaModFix/>
          </a:blip>
          <a:srcRect b="16310"/>
          <a:stretch/>
        </p:blipFill>
        <p:spPr>
          <a:xfrm>
            <a:off x="1608225" y="1199075"/>
            <a:ext cx="5927552" cy="2938150"/>
          </a:xfrm>
          <a:prstGeom prst="rect">
            <a:avLst/>
          </a:prstGeom>
          <a:noFill/>
          <a:ln>
            <a:noFill/>
          </a:ln>
        </p:spPr>
      </p:pic>
      <p:pic>
        <p:nvPicPr>
          <p:cNvPr id="321" name="Google Shape;321;p34"/>
          <p:cNvPicPr preferRelativeResize="0"/>
          <p:nvPr/>
        </p:nvPicPr>
        <p:blipFill>
          <a:blip r:embed="rId5">
            <a:alphaModFix/>
          </a:blip>
          <a:stretch>
            <a:fillRect/>
          </a:stretch>
        </p:blipFill>
        <p:spPr>
          <a:xfrm>
            <a:off x="311700" y="2389500"/>
            <a:ext cx="1296525" cy="188350"/>
          </a:xfrm>
          <a:prstGeom prst="rect">
            <a:avLst/>
          </a:prstGeom>
          <a:noFill/>
          <a:ln>
            <a:noFill/>
          </a:ln>
        </p:spPr>
      </p:pic>
      <p:pic>
        <p:nvPicPr>
          <p:cNvPr id="322" name="Google Shape;322;p34"/>
          <p:cNvPicPr preferRelativeResize="0"/>
          <p:nvPr/>
        </p:nvPicPr>
        <p:blipFill>
          <a:blip r:embed="rId6">
            <a:alphaModFix/>
          </a:blip>
          <a:stretch>
            <a:fillRect/>
          </a:stretch>
        </p:blipFill>
        <p:spPr>
          <a:xfrm>
            <a:off x="4143774" y="4183875"/>
            <a:ext cx="856449" cy="1433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Flash Attention: Implementation</a:t>
            </a:r>
            <a:endParaRPr/>
          </a:p>
        </p:txBody>
      </p:sp>
      <p:sp>
        <p:nvSpPr>
          <p:cNvPr id="328" name="Google Shape;328;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23</a:t>
            </a:fld>
            <a:endParaRPr/>
          </a:p>
        </p:txBody>
      </p:sp>
      <p:sp>
        <p:nvSpPr>
          <p:cNvPr id="329" name="Google Shape;329;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23</a:t>
            </a:fld>
            <a:endParaRPr/>
          </a:p>
        </p:txBody>
      </p:sp>
      <p:pic>
        <p:nvPicPr>
          <p:cNvPr id="330" name="Google Shape;330;p35"/>
          <p:cNvPicPr preferRelativeResize="0"/>
          <p:nvPr/>
        </p:nvPicPr>
        <p:blipFill>
          <a:blip r:embed="rId3">
            <a:alphaModFix/>
          </a:blip>
          <a:stretch>
            <a:fillRect/>
          </a:stretch>
        </p:blipFill>
        <p:spPr>
          <a:xfrm>
            <a:off x="1617750" y="1152414"/>
            <a:ext cx="5908499" cy="3158176"/>
          </a:xfrm>
          <a:prstGeom prst="rect">
            <a:avLst/>
          </a:prstGeom>
          <a:noFill/>
          <a:ln>
            <a:noFill/>
          </a:ln>
        </p:spPr>
      </p:pic>
      <p:pic>
        <p:nvPicPr>
          <p:cNvPr id="331" name="Google Shape;331;p35"/>
          <p:cNvPicPr preferRelativeResize="0"/>
          <p:nvPr/>
        </p:nvPicPr>
        <p:blipFill>
          <a:blip r:embed="rId4">
            <a:alphaModFix/>
          </a:blip>
          <a:stretch>
            <a:fillRect/>
          </a:stretch>
        </p:blipFill>
        <p:spPr>
          <a:xfrm>
            <a:off x="3827701" y="4310600"/>
            <a:ext cx="1488601" cy="110625"/>
          </a:xfrm>
          <a:prstGeom prst="rect">
            <a:avLst/>
          </a:prstGeom>
          <a:noFill/>
          <a:ln>
            <a:noFill/>
          </a:ln>
        </p:spPr>
      </p:pic>
      <p:pic>
        <p:nvPicPr>
          <p:cNvPr id="332" name="Google Shape;332;p35"/>
          <p:cNvPicPr preferRelativeResize="0"/>
          <p:nvPr/>
        </p:nvPicPr>
        <p:blipFill>
          <a:blip r:embed="rId5">
            <a:alphaModFix/>
          </a:blip>
          <a:stretch>
            <a:fillRect/>
          </a:stretch>
        </p:blipFill>
        <p:spPr>
          <a:xfrm>
            <a:off x="5121650" y="1952600"/>
            <a:ext cx="1667013" cy="707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Hungry-Hungry HiPPOs (H3)</a:t>
            </a:r>
            <a:endParaRPr/>
          </a:p>
        </p:txBody>
      </p:sp>
      <p:sp>
        <p:nvSpPr>
          <p:cNvPr id="338" name="Google Shape;338;p36"/>
          <p:cNvSpPr txBox="1">
            <a:spLocks noGrp="1"/>
          </p:cNvSpPr>
          <p:nvPr>
            <p:ph type="body" idx="1"/>
          </p:nvPr>
        </p:nvSpPr>
        <p:spPr>
          <a:xfrm>
            <a:off x="311700" y="1266325"/>
            <a:ext cx="4260300" cy="330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Font typeface="Montserrat"/>
              <a:buChar char="➢"/>
            </a:pPr>
            <a:r>
              <a:rPr lang="en-GB">
                <a:latin typeface="Montserrat"/>
                <a:ea typeface="Montserrat"/>
                <a:cs typeface="Montserrat"/>
                <a:sym typeface="Montserrat"/>
              </a:rPr>
              <a:t>Improve SSM on </a:t>
            </a:r>
            <a:r>
              <a:rPr lang="en-GB" u="sng">
                <a:latin typeface="Montserrat"/>
                <a:ea typeface="Montserrat"/>
                <a:cs typeface="Montserrat"/>
                <a:sym typeface="Montserrat"/>
              </a:rPr>
              <a:t>synthetic tasks</a:t>
            </a:r>
            <a:endParaRPr u="sng">
              <a:latin typeface="Montserrat"/>
              <a:ea typeface="Montserrat"/>
              <a:cs typeface="Montserrat"/>
              <a:sym typeface="Montserrat"/>
            </a:endParaRPr>
          </a:p>
          <a:p>
            <a:pPr marL="457200" lvl="0" indent="-342900" algn="l" rtl="0">
              <a:spcBef>
                <a:spcPts val="0"/>
              </a:spcBef>
              <a:spcAft>
                <a:spcPts val="0"/>
              </a:spcAft>
              <a:buSzPts val="1800"/>
              <a:buFont typeface="Montserrat"/>
              <a:buChar char="➢"/>
            </a:pPr>
            <a:r>
              <a:rPr lang="en-GB">
                <a:latin typeface="Montserrat"/>
                <a:ea typeface="Montserrat"/>
                <a:cs typeface="Montserrat"/>
                <a:sym typeface="Montserrat"/>
              </a:rPr>
              <a:t>Combine two SSMs in a single network</a:t>
            </a:r>
            <a:endParaRPr>
              <a:latin typeface="Montserrat"/>
              <a:ea typeface="Montserrat"/>
              <a:cs typeface="Montserrat"/>
              <a:sym typeface="Montserrat"/>
            </a:endParaRPr>
          </a:p>
          <a:p>
            <a:pPr marL="457200" lvl="0" indent="-342900" algn="l" rtl="0">
              <a:spcBef>
                <a:spcPts val="0"/>
              </a:spcBef>
              <a:spcAft>
                <a:spcPts val="0"/>
              </a:spcAft>
              <a:buSzPts val="1800"/>
              <a:buFont typeface="Montserrat"/>
              <a:buChar char="➢"/>
            </a:pPr>
            <a:r>
              <a:rPr lang="en-GB">
                <a:latin typeface="Montserrat"/>
                <a:ea typeface="Montserrat"/>
                <a:cs typeface="Montserrat"/>
                <a:sym typeface="Montserrat"/>
              </a:rPr>
              <a:t>Replaces all Transformer layers, except </a:t>
            </a:r>
            <a:r>
              <a:rPr lang="en-GB" u="sng">
                <a:latin typeface="Montserrat"/>
                <a:ea typeface="Montserrat"/>
                <a:cs typeface="Montserrat"/>
                <a:sym typeface="Montserrat"/>
              </a:rPr>
              <a:t>two</a:t>
            </a:r>
            <a:endParaRPr u="sng">
              <a:latin typeface="Montserrat"/>
              <a:ea typeface="Montserrat"/>
              <a:cs typeface="Montserrat"/>
              <a:sym typeface="Montserrat"/>
            </a:endParaRPr>
          </a:p>
          <a:p>
            <a:pPr marL="457200" lvl="0" indent="-342900" algn="l" rtl="0">
              <a:spcBef>
                <a:spcPts val="0"/>
              </a:spcBef>
              <a:spcAft>
                <a:spcPts val="0"/>
              </a:spcAft>
              <a:buSzPts val="1800"/>
              <a:buFont typeface="Montserrat"/>
              <a:buChar char="➢"/>
            </a:pPr>
            <a:r>
              <a:rPr lang="en-GB">
                <a:latin typeface="Montserrat"/>
                <a:ea typeface="Montserrat"/>
                <a:cs typeface="Montserrat"/>
                <a:sym typeface="Montserrat"/>
              </a:rPr>
              <a:t>Trained using </a:t>
            </a:r>
            <a:r>
              <a:rPr lang="en-GB" u="sng">
                <a:latin typeface="Montserrat"/>
                <a:ea typeface="Montserrat"/>
                <a:cs typeface="Montserrat"/>
                <a:sym typeface="Montserrat"/>
              </a:rPr>
              <a:t>FlashConv + Fusion</a:t>
            </a:r>
            <a:endParaRPr>
              <a:latin typeface="Montserrat"/>
              <a:ea typeface="Montserrat"/>
              <a:cs typeface="Montserrat"/>
              <a:sym typeface="Montserrat"/>
            </a:endParaRPr>
          </a:p>
        </p:txBody>
      </p:sp>
      <p:sp>
        <p:nvSpPr>
          <p:cNvPr id="339" name="Google Shape;339;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24</a:t>
            </a:fld>
            <a:endParaRPr/>
          </a:p>
        </p:txBody>
      </p:sp>
      <p:pic>
        <p:nvPicPr>
          <p:cNvPr id="340" name="Google Shape;340;p36"/>
          <p:cNvPicPr preferRelativeResize="0"/>
          <p:nvPr/>
        </p:nvPicPr>
        <p:blipFill>
          <a:blip r:embed="rId3">
            <a:alphaModFix/>
          </a:blip>
          <a:stretch>
            <a:fillRect/>
          </a:stretch>
        </p:blipFill>
        <p:spPr>
          <a:xfrm>
            <a:off x="5477756" y="2269400"/>
            <a:ext cx="1134694" cy="2299626"/>
          </a:xfrm>
          <a:prstGeom prst="rect">
            <a:avLst/>
          </a:prstGeom>
          <a:noFill/>
          <a:ln>
            <a:noFill/>
          </a:ln>
        </p:spPr>
      </p:pic>
      <p:pic>
        <p:nvPicPr>
          <p:cNvPr id="341" name="Google Shape;341;p36"/>
          <p:cNvPicPr preferRelativeResize="0"/>
          <p:nvPr/>
        </p:nvPicPr>
        <p:blipFill>
          <a:blip r:embed="rId4">
            <a:alphaModFix/>
          </a:blip>
          <a:stretch>
            <a:fillRect/>
          </a:stretch>
        </p:blipFill>
        <p:spPr>
          <a:xfrm>
            <a:off x="4572000" y="1513500"/>
            <a:ext cx="3861427" cy="755900"/>
          </a:xfrm>
          <a:prstGeom prst="rect">
            <a:avLst/>
          </a:prstGeom>
          <a:noFill/>
          <a:ln>
            <a:noFill/>
          </a:ln>
        </p:spPr>
      </p:pic>
      <p:pic>
        <p:nvPicPr>
          <p:cNvPr id="342" name="Google Shape;342;p36"/>
          <p:cNvPicPr preferRelativeResize="0"/>
          <p:nvPr/>
        </p:nvPicPr>
        <p:blipFill>
          <a:blip r:embed="rId5">
            <a:alphaModFix/>
          </a:blip>
          <a:stretch>
            <a:fillRect/>
          </a:stretch>
        </p:blipFill>
        <p:spPr>
          <a:xfrm>
            <a:off x="6612438" y="3485325"/>
            <a:ext cx="876224" cy="361332"/>
          </a:xfrm>
          <a:prstGeom prst="rect">
            <a:avLst/>
          </a:prstGeom>
          <a:noFill/>
          <a:ln>
            <a:noFill/>
          </a:ln>
        </p:spPr>
      </p:pic>
      <p:pic>
        <p:nvPicPr>
          <p:cNvPr id="343" name="Google Shape;343;p36"/>
          <p:cNvPicPr preferRelativeResize="0"/>
          <p:nvPr/>
        </p:nvPicPr>
        <p:blipFill>
          <a:blip r:embed="rId6">
            <a:alphaModFix/>
          </a:blip>
          <a:stretch>
            <a:fillRect/>
          </a:stretch>
        </p:blipFill>
        <p:spPr>
          <a:xfrm>
            <a:off x="6724462" y="2964700"/>
            <a:ext cx="548700" cy="2259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H3: Results</a:t>
            </a:r>
            <a:endParaRPr/>
          </a:p>
        </p:txBody>
      </p:sp>
      <p:sp>
        <p:nvSpPr>
          <p:cNvPr id="349" name="Google Shape;349;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25</a:t>
            </a:fld>
            <a:endParaRPr/>
          </a:p>
        </p:txBody>
      </p:sp>
      <p:graphicFrame>
        <p:nvGraphicFramePr>
          <p:cNvPr id="350" name="Google Shape;350;p37"/>
          <p:cNvGraphicFramePr/>
          <p:nvPr/>
        </p:nvGraphicFramePr>
        <p:xfrm>
          <a:off x="469550" y="1776775"/>
          <a:ext cx="8204900" cy="2438220"/>
        </p:xfrm>
        <a:graphic>
          <a:graphicData uri="http://schemas.openxmlformats.org/drawingml/2006/table">
            <a:tbl>
              <a:tblPr>
                <a:noFill/>
                <a:tableStyleId>{D6B04E61-1E9C-4B37-9A81-00F6A692D495}</a:tableStyleId>
              </a:tblPr>
              <a:tblGrid>
                <a:gridCol w="4102450">
                  <a:extLst>
                    <a:ext uri="{9D8B030D-6E8A-4147-A177-3AD203B41FA5}">
                      <a16:colId xmlns:a16="http://schemas.microsoft.com/office/drawing/2014/main" val="20000"/>
                    </a:ext>
                  </a:extLst>
                </a:gridCol>
                <a:gridCol w="4102450">
                  <a:extLst>
                    <a:ext uri="{9D8B030D-6E8A-4147-A177-3AD203B41FA5}">
                      <a16:colId xmlns:a16="http://schemas.microsoft.com/office/drawing/2014/main" val="20001"/>
                    </a:ext>
                  </a:extLst>
                </a:gridCol>
              </a:tblGrid>
              <a:tr h="359325">
                <a:tc>
                  <a:txBody>
                    <a:bodyPr/>
                    <a:lstStyle/>
                    <a:p>
                      <a:pPr marL="0" lvl="0" indent="0" algn="ctr" rtl="0">
                        <a:spcBef>
                          <a:spcPts val="0"/>
                        </a:spcBef>
                        <a:spcAft>
                          <a:spcPts val="0"/>
                        </a:spcAft>
                        <a:buNone/>
                      </a:pPr>
                      <a:r>
                        <a:rPr lang="en-GB" sz="1800" b="1">
                          <a:latin typeface="Montserrat"/>
                          <a:ea typeface="Montserrat"/>
                          <a:cs typeface="Montserrat"/>
                          <a:sym typeface="Montserrat"/>
                        </a:rPr>
                        <a:t>Model</a:t>
                      </a:r>
                      <a:endParaRPr sz="1800" b="1">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sz="1800" b="1">
                          <a:latin typeface="Montserrat"/>
                          <a:ea typeface="Montserrat"/>
                          <a:cs typeface="Montserrat"/>
                          <a:sym typeface="Montserrat"/>
                        </a:rPr>
                        <a:t>PPL(OWT)</a:t>
                      </a:r>
                      <a:endParaRPr sz="1800" b="1">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0"/>
                  </a:ext>
                </a:extLst>
              </a:tr>
              <a:tr h="359325">
                <a:tc>
                  <a:txBody>
                    <a:bodyPr/>
                    <a:lstStyle/>
                    <a:p>
                      <a:pPr marL="0" lvl="0" indent="0" algn="ctr" rtl="0">
                        <a:spcBef>
                          <a:spcPts val="0"/>
                        </a:spcBef>
                        <a:spcAft>
                          <a:spcPts val="0"/>
                        </a:spcAft>
                        <a:buNone/>
                      </a:pPr>
                      <a:r>
                        <a:rPr lang="en-GB">
                          <a:latin typeface="Montserrat"/>
                          <a:ea typeface="Montserrat"/>
                          <a:cs typeface="Montserrat"/>
                          <a:sym typeface="Montserrat"/>
                        </a:rPr>
                        <a:t>Transformer</a:t>
                      </a:r>
                      <a:endParaRPr>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b="1">
                          <a:latin typeface="Montserrat"/>
                          <a:ea typeface="Montserrat"/>
                          <a:cs typeface="Montserrat"/>
                          <a:sym typeface="Montserrat"/>
                        </a:rPr>
                        <a:t>20.6</a:t>
                      </a:r>
                      <a:endParaRPr b="1">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1"/>
                  </a:ext>
                </a:extLst>
              </a:tr>
              <a:tr h="359325">
                <a:tc>
                  <a:txBody>
                    <a:bodyPr/>
                    <a:lstStyle/>
                    <a:p>
                      <a:pPr marL="0" lvl="0" indent="0" algn="ctr" rtl="0">
                        <a:spcBef>
                          <a:spcPts val="0"/>
                        </a:spcBef>
                        <a:spcAft>
                          <a:spcPts val="0"/>
                        </a:spcAft>
                        <a:buNone/>
                      </a:pPr>
                      <a:r>
                        <a:rPr lang="en-GB">
                          <a:latin typeface="Montserrat"/>
                          <a:ea typeface="Montserrat"/>
                          <a:cs typeface="Montserrat"/>
                          <a:sym typeface="Montserrat"/>
                        </a:rPr>
                        <a:t>S4D</a:t>
                      </a:r>
                      <a:endParaRPr>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a:latin typeface="Montserrat"/>
                          <a:ea typeface="Montserrat"/>
                          <a:cs typeface="Montserrat"/>
                          <a:sym typeface="Montserrat"/>
                        </a:rPr>
                        <a:t>24.9</a:t>
                      </a:r>
                      <a:endParaRPr>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2"/>
                  </a:ext>
                </a:extLst>
              </a:tr>
              <a:tr h="359325">
                <a:tc>
                  <a:txBody>
                    <a:bodyPr/>
                    <a:lstStyle/>
                    <a:p>
                      <a:pPr marL="0" lvl="0" indent="0" algn="ctr" rtl="0">
                        <a:spcBef>
                          <a:spcPts val="0"/>
                        </a:spcBef>
                        <a:spcAft>
                          <a:spcPts val="0"/>
                        </a:spcAft>
                        <a:buNone/>
                      </a:pPr>
                      <a:r>
                        <a:rPr lang="en-GB">
                          <a:latin typeface="Montserrat"/>
                          <a:ea typeface="Montserrat"/>
                          <a:cs typeface="Montserrat"/>
                          <a:sym typeface="Montserrat"/>
                        </a:rPr>
                        <a:t>GSS</a:t>
                      </a:r>
                      <a:endParaRPr>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a:latin typeface="Montserrat"/>
                          <a:ea typeface="Montserrat"/>
                          <a:cs typeface="Montserrat"/>
                          <a:sym typeface="Montserrat"/>
                        </a:rPr>
                        <a:t>24.0</a:t>
                      </a:r>
                      <a:endParaRPr>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3"/>
                  </a:ext>
                </a:extLst>
              </a:tr>
              <a:tr h="359325">
                <a:tc>
                  <a:txBody>
                    <a:bodyPr/>
                    <a:lstStyle/>
                    <a:p>
                      <a:pPr marL="0" lvl="0" indent="0" algn="ctr" rtl="0">
                        <a:spcBef>
                          <a:spcPts val="0"/>
                        </a:spcBef>
                        <a:spcAft>
                          <a:spcPts val="0"/>
                        </a:spcAft>
                        <a:buNone/>
                      </a:pPr>
                      <a:r>
                        <a:rPr lang="en-GB" b="1">
                          <a:solidFill>
                            <a:schemeClr val="accent5"/>
                          </a:solidFill>
                          <a:latin typeface="Montserrat"/>
                          <a:ea typeface="Montserrat"/>
                          <a:cs typeface="Montserrat"/>
                          <a:sym typeface="Montserrat"/>
                        </a:rPr>
                        <a:t>H3</a:t>
                      </a:r>
                      <a:endParaRPr b="1">
                        <a:solidFill>
                          <a:schemeClr val="accent5"/>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b="1">
                          <a:solidFill>
                            <a:schemeClr val="accent5"/>
                          </a:solidFill>
                          <a:latin typeface="Montserrat"/>
                          <a:ea typeface="Montserrat"/>
                          <a:cs typeface="Montserrat"/>
                          <a:sym typeface="Montserrat"/>
                        </a:rPr>
                        <a:t>21.0</a:t>
                      </a:r>
                      <a:endParaRPr b="1">
                        <a:solidFill>
                          <a:schemeClr val="accent5"/>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4"/>
                  </a:ext>
                </a:extLst>
              </a:tr>
              <a:tr h="359325">
                <a:tc>
                  <a:txBody>
                    <a:bodyPr/>
                    <a:lstStyle/>
                    <a:p>
                      <a:pPr marL="0" lvl="0" indent="0" algn="ctr" rtl="0">
                        <a:spcBef>
                          <a:spcPts val="0"/>
                        </a:spcBef>
                        <a:spcAft>
                          <a:spcPts val="0"/>
                        </a:spcAft>
                        <a:buNone/>
                      </a:pPr>
                      <a:r>
                        <a:rPr lang="en-GB" b="1">
                          <a:solidFill>
                            <a:schemeClr val="accent5"/>
                          </a:solidFill>
                          <a:latin typeface="Montserrat"/>
                          <a:ea typeface="Montserrat"/>
                          <a:cs typeface="Montserrat"/>
                          <a:sym typeface="Montserrat"/>
                        </a:rPr>
                        <a:t>H3 (with two attention blocks)</a:t>
                      </a:r>
                      <a:endParaRPr b="1">
                        <a:solidFill>
                          <a:schemeClr val="accent5"/>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GB" b="1">
                          <a:solidFill>
                            <a:schemeClr val="accent5"/>
                          </a:solidFill>
                          <a:latin typeface="Montserrat"/>
                          <a:ea typeface="Montserrat"/>
                          <a:cs typeface="Montserrat"/>
                          <a:sym typeface="Montserrat"/>
                        </a:rPr>
                        <a:t>19.6</a:t>
                      </a:r>
                      <a:endParaRPr b="1">
                        <a:solidFill>
                          <a:schemeClr val="accent5"/>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5"/>
                  </a:ext>
                </a:extLst>
              </a:tr>
            </a:tbl>
          </a:graphicData>
        </a:graphic>
      </p:graphicFrame>
      <p:sp>
        <p:nvSpPr>
          <p:cNvPr id="351" name="Google Shape;351;p37"/>
          <p:cNvSpPr txBox="1">
            <a:spLocks noGrp="1"/>
          </p:cNvSpPr>
          <p:nvPr>
            <p:ph type="body" idx="1"/>
          </p:nvPr>
        </p:nvSpPr>
        <p:spPr>
          <a:xfrm>
            <a:off x="3195150" y="1152425"/>
            <a:ext cx="2753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GB" b="1">
                <a:latin typeface="Montserrat"/>
                <a:ea typeface="Montserrat"/>
                <a:cs typeface="Montserrat"/>
                <a:sym typeface="Montserrat"/>
              </a:rPr>
              <a:t>Language Modelling</a:t>
            </a:r>
            <a:endParaRPr b="1">
              <a:latin typeface="Montserrat"/>
              <a:ea typeface="Montserrat"/>
              <a:cs typeface="Montserrat"/>
              <a:sym typeface="Montserrat"/>
            </a:endParaRPr>
          </a:p>
        </p:txBody>
      </p:sp>
      <p:pic>
        <p:nvPicPr>
          <p:cNvPr id="352" name="Google Shape;352;p37"/>
          <p:cNvPicPr preferRelativeResize="0"/>
          <p:nvPr/>
        </p:nvPicPr>
        <p:blipFill>
          <a:blip r:embed="rId3">
            <a:alphaModFix/>
          </a:blip>
          <a:stretch>
            <a:fillRect/>
          </a:stretch>
        </p:blipFill>
        <p:spPr>
          <a:xfrm>
            <a:off x="3971037" y="4300195"/>
            <a:ext cx="1201925" cy="145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H3: Scaling Results</a:t>
            </a:r>
            <a:endParaRPr/>
          </a:p>
        </p:txBody>
      </p:sp>
      <p:sp>
        <p:nvSpPr>
          <p:cNvPr id="358" name="Google Shape;358;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26</a:t>
            </a:fld>
            <a:endParaRPr/>
          </a:p>
        </p:txBody>
      </p:sp>
      <p:pic>
        <p:nvPicPr>
          <p:cNvPr id="359" name="Google Shape;359;p38"/>
          <p:cNvPicPr preferRelativeResize="0"/>
          <p:nvPr/>
        </p:nvPicPr>
        <p:blipFill>
          <a:blip r:embed="rId3">
            <a:alphaModFix/>
          </a:blip>
          <a:stretch>
            <a:fillRect/>
          </a:stretch>
        </p:blipFill>
        <p:spPr>
          <a:xfrm>
            <a:off x="1076325" y="1152425"/>
            <a:ext cx="6991350" cy="3124200"/>
          </a:xfrm>
          <a:prstGeom prst="rect">
            <a:avLst/>
          </a:prstGeom>
          <a:noFill/>
          <a:ln>
            <a:noFill/>
          </a:ln>
        </p:spPr>
      </p:pic>
      <p:pic>
        <p:nvPicPr>
          <p:cNvPr id="360" name="Google Shape;360;p38"/>
          <p:cNvPicPr preferRelativeResize="0"/>
          <p:nvPr/>
        </p:nvPicPr>
        <p:blipFill>
          <a:blip r:embed="rId4">
            <a:alphaModFix/>
          </a:blip>
          <a:stretch>
            <a:fillRect/>
          </a:stretch>
        </p:blipFill>
        <p:spPr>
          <a:xfrm>
            <a:off x="3407587" y="4276625"/>
            <a:ext cx="2328827" cy="1603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S4: Additional Problems</a:t>
            </a:r>
            <a:endParaRPr/>
          </a:p>
        </p:txBody>
      </p:sp>
      <p:sp>
        <p:nvSpPr>
          <p:cNvPr id="366" name="Google Shape;366;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27</a:t>
            </a:fld>
            <a:endParaRPr/>
          </a:p>
        </p:txBody>
      </p:sp>
      <p:pic>
        <p:nvPicPr>
          <p:cNvPr id="367" name="Google Shape;367;p39"/>
          <p:cNvPicPr preferRelativeResize="0"/>
          <p:nvPr/>
        </p:nvPicPr>
        <p:blipFill rotWithShape="1">
          <a:blip r:embed="rId3">
            <a:alphaModFix/>
          </a:blip>
          <a:srcRect r="50787" b="12679"/>
          <a:stretch/>
        </p:blipFill>
        <p:spPr>
          <a:xfrm>
            <a:off x="496325" y="1853900"/>
            <a:ext cx="2752376" cy="1306175"/>
          </a:xfrm>
          <a:prstGeom prst="rect">
            <a:avLst/>
          </a:prstGeom>
          <a:noFill/>
          <a:ln>
            <a:noFill/>
          </a:ln>
        </p:spPr>
      </p:pic>
      <p:pic>
        <p:nvPicPr>
          <p:cNvPr id="368" name="Google Shape;368;p39"/>
          <p:cNvPicPr preferRelativeResize="0"/>
          <p:nvPr/>
        </p:nvPicPr>
        <p:blipFill>
          <a:blip r:embed="rId4">
            <a:alphaModFix/>
          </a:blip>
          <a:stretch>
            <a:fillRect/>
          </a:stretch>
        </p:blipFill>
        <p:spPr>
          <a:xfrm>
            <a:off x="1101225" y="3203725"/>
            <a:ext cx="1542575" cy="290800"/>
          </a:xfrm>
          <a:prstGeom prst="rect">
            <a:avLst/>
          </a:prstGeom>
          <a:noFill/>
          <a:ln>
            <a:noFill/>
          </a:ln>
        </p:spPr>
      </p:pic>
      <p:pic>
        <p:nvPicPr>
          <p:cNvPr id="369" name="Google Shape;369;p39"/>
          <p:cNvPicPr preferRelativeResize="0"/>
          <p:nvPr/>
        </p:nvPicPr>
        <p:blipFill rotWithShape="1">
          <a:blip r:embed="rId5">
            <a:alphaModFix/>
          </a:blip>
          <a:srcRect r="-18245"/>
          <a:stretch/>
        </p:blipFill>
        <p:spPr>
          <a:xfrm>
            <a:off x="3774574" y="2701675"/>
            <a:ext cx="1824026" cy="290800"/>
          </a:xfrm>
          <a:prstGeom prst="rect">
            <a:avLst/>
          </a:prstGeom>
          <a:noFill/>
          <a:ln>
            <a:noFill/>
          </a:ln>
        </p:spPr>
      </p:pic>
      <p:pic>
        <p:nvPicPr>
          <p:cNvPr id="370" name="Google Shape;370;p39"/>
          <p:cNvPicPr preferRelativeResize="0"/>
          <p:nvPr/>
        </p:nvPicPr>
        <p:blipFill>
          <a:blip r:embed="rId6">
            <a:alphaModFix/>
          </a:blip>
          <a:stretch>
            <a:fillRect/>
          </a:stretch>
        </p:blipFill>
        <p:spPr>
          <a:xfrm>
            <a:off x="2584450" y="3861550"/>
            <a:ext cx="4101734" cy="393600"/>
          </a:xfrm>
          <a:prstGeom prst="rect">
            <a:avLst/>
          </a:prstGeom>
          <a:noFill/>
          <a:ln>
            <a:noFill/>
          </a:ln>
        </p:spPr>
      </p:pic>
      <p:pic>
        <p:nvPicPr>
          <p:cNvPr id="371" name="Google Shape;371;p39"/>
          <p:cNvPicPr preferRelativeResize="0"/>
          <p:nvPr/>
        </p:nvPicPr>
        <p:blipFill>
          <a:blip r:embed="rId7">
            <a:alphaModFix/>
          </a:blip>
          <a:stretch>
            <a:fillRect/>
          </a:stretch>
        </p:blipFill>
        <p:spPr>
          <a:xfrm>
            <a:off x="3466825" y="1896486"/>
            <a:ext cx="2439525" cy="707400"/>
          </a:xfrm>
          <a:prstGeom prst="rect">
            <a:avLst/>
          </a:prstGeom>
          <a:noFill/>
          <a:ln>
            <a:noFill/>
          </a:ln>
        </p:spPr>
      </p:pic>
      <p:pic>
        <p:nvPicPr>
          <p:cNvPr id="372" name="Google Shape;372;p39"/>
          <p:cNvPicPr preferRelativeResize="0"/>
          <p:nvPr/>
        </p:nvPicPr>
        <p:blipFill rotWithShape="1">
          <a:blip r:embed="rId8">
            <a:alphaModFix/>
          </a:blip>
          <a:srcRect t="7834"/>
          <a:stretch/>
        </p:blipFill>
        <p:spPr>
          <a:xfrm>
            <a:off x="6124475" y="1853900"/>
            <a:ext cx="2347974" cy="455525"/>
          </a:xfrm>
          <a:prstGeom prst="rect">
            <a:avLst/>
          </a:prstGeom>
          <a:noFill/>
          <a:ln>
            <a:noFill/>
          </a:ln>
        </p:spPr>
      </p:pic>
      <p:pic>
        <p:nvPicPr>
          <p:cNvPr id="373" name="Google Shape;373;p39"/>
          <p:cNvPicPr preferRelativeResize="0"/>
          <p:nvPr/>
        </p:nvPicPr>
        <p:blipFill>
          <a:blip r:embed="rId9">
            <a:alphaModFix/>
          </a:blip>
          <a:stretch>
            <a:fillRect/>
          </a:stretch>
        </p:blipFill>
        <p:spPr>
          <a:xfrm>
            <a:off x="6582288" y="2721174"/>
            <a:ext cx="1432350" cy="251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Mamba(S6): Selective SSM</a:t>
            </a:r>
            <a:endParaRPr/>
          </a:p>
        </p:txBody>
      </p:sp>
      <p:sp>
        <p:nvSpPr>
          <p:cNvPr id="379" name="Google Shape;379;p40"/>
          <p:cNvSpPr txBox="1">
            <a:spLocks noGrp="1"/>
          </p:cNvSpPr>
          <p:nvPr>
            <p:ph type="body" idx="1"/>
          </p:nvPr>
        </p:nvSpPr>
        <p:spPr>
          <a:xfrm>
            <a:off x="311700" y="1152425"/>
            <a:ext cx="4260300" cy="2159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Font typeface="Montserrat"/>
              <a:buChar char="➢"/>
            </a:pPr>
            <a:r>
              <a:rPr lang="en-GB" dirty="0">
                <a:latin typeface="Montserrat"/>
                <a:ea typeface="Montserrat"/>
                <a:cs typeface="Montserrat"/>
                <a:sym typeface="Montserrat"/>
              </a:rPr>
              <a:t>SSSSSS…🐍</a:t>
            </a:r>
            <a:endParaRPr dirty="0">
              <a:latin typeface="Montserrat"/>
              <a:ea typeface="Montserrat"/>
              <a:cs typeface="Montserrat"/>
              <a:sym typeface="Montserrat"/>
            </a:endParaRPr>
          </a:p>
          <a:p>
            <a:pPr marL="457200" lvl="0" indent="-342900" algn="l" rtl="0">
              <a:spcBef>
                <a:spcPts val="0"/>
              </a:spcBef>
              <a:spcAft>
                <a:spcPts val="0"/>
              </a:spcAft>
              <a:buSzPts val="1800"/>
              <a:buFont typeface="Montserrat"/>
              <a:buChar char="➢"/>
            </a:pPr>
            <a:r>
              <a:rPr lang="en-GB" dirty="0">
                <a:latin typeface="Montserrat"/>
                <a:ea typeface="Montserrat"/>
                <a:cs typeface="Montserrat"/>
                <a:sym typeface="Montserrat"/>
              </a:rPr>
              <a:t>Improves SSM performance on copying tasks</a:t>
            </a:r>
            <a:endParaRPr sz="1200" dirty="0">
              <a:latin typeface="Montserrat"/>
              <a:ea typeface="Montserrat"/>
              <a:cs typeface="Montserrat"/>
              <a:sym typeface="Montserrat"/>
            </a:endParaRPr>
          </a:p>
          <a:p>
            <a:pPr marL="457200" lvl="0" indent="-342900" algn="l" rtl="0">
              <a:spcBef>
                <a:spcPts val="0"/>
              </a:spcBef>
              <a:spcAft>
                <a:spcPts val="0"/>
              </a:spcAft>
              <a:buSzPts val="1800"/>
              <a:buFont typeface="Montserrat"/>
              <a:buChar char="➢"/>
            </a:pPr>
            <a:r>
              <a:rPr lang="en-GB" dirty="0">
                <a:latin typeface="Montserrat"/>
                <a:ea typeface="Montserrat"/>
                <a:cs typeface="Montserrat"/>
                <a:sym typeface="Montserrat"/>
              </a:rPr>
              <a:t>Handles input data that is varying in time</a:t>
            </a:r>
            <a:endParaRPr dirty="0">
              <a:latin typeface="Montserrat"/>
              <a:ea typeface="Montserrat"/>
              <a:cs typeface="Montserrat"/>
              <a:sym typeface="Montserrat"/>
            </a:endParaRPr>
          </a:p>
          <a:p>
            <a:pPr marL="457200" lvl="0" indent="-342900" algn="l" rtl="0">
              <a:spcBef>
                <a:spcPts val="0"/>
              </a:spcBef>
              <a:spcAft>
                <a:spcPts val="0"/>
              </a:spcAft>
              <a:buSzPts val="1800"/>
              <a:buFont typeface="Montserrat"/>
              <a:buChar char="➢"/>
            </a:pPr>
            <a:r>
              <a:rPr lang="en-GB" dirty="0">
                <a:latin typeface="Montserrat"/>
                <a:ea typeface="Montserrat"/>
                <a:cs typeface="Montserrat"/>
                <a:sym typeface="Montserrat"/>
              </a:rPr>
              <a:t>Only supports </a:t>
            </a:r>
            <a:r>
              <a:rPr lang="en-GB" u="sng" dirty="0">
                <a:latin typeface="Montserrat"/>
                <a:ea typeface="Montserrat"/>
                <a:cs typeface="Montserrat"/>
                <a:sym typeface="Montserrat"/>
              </a:rPr>
              <a:t>recurrent form</a:t>
            </a:r>
            <a:endParaRPr sz="1200" dirty="0">
              <a:latin typeface="Montserrat"/>
              <a:ea typeface="Montserrat"/>
              <a:cs typeface="Montserrat"/>
              <a:sym typeface="Montserrat"/>
            </a:endParaRPr>
          </a:p>
        </p:txBody>
      </p:sp>
      <p:sp>
        <p:nvSpPr>
          <p:cNvPr id="380" name="Google Shape;380;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28</a:t>
            </a:fld>
            <a:endParaRPr/>
          </a:p>
        </p:txBody>
      </p:sp>
      <p:pic>
        <p:nvPicPr>
          <p:cNvPr id="381" name="Google Shape;381;p40"/>
          <p:cNvPicPr preferRelativeResize="0"/>
          <p:nvPr/>
        </p:nvPicPr>
        <p:blipFill>
          <a:blip r:embed="rId3">
            <a:alphaModFix/>
          </a:blip>
          <a:stretch>
            <a:fillRect/>
          </a:stretch>
        </p:blipFill>
        <p:spPr>
          <a:xfrm>
            <a:off x="4572000" y="1422305"/>
            <a:ext cx="3900452" cy="1585900"/>
          </a:xfrm>
          <a:prstGeom prst="rect">
            <a:avLst/>
          </a:prstGeom>
          <a:noFill/>
          <a:ln>
            <a:noFill/>
          </a:ln>
        </p:spPr>
      </p:pic>
      <p:pic>
        <p:nvPicPr>
          <p:cNvPr id="382" name="Google Shape;382;p40"/>
          <p:cNvPicPr preferRelativeResize="0"/>
          <p:nvPr/>
        </p:nvPicPr>
        <p:blipFill>
          <a:blip r:embed="rId4">
            <a:alphaModFix/>
          </a:blip>
          <a:stretch>
            <a:fillRect/>
          </a:stretch>
        </p:blipFill>
        <p:spPr>
          <a:xfrm>
            <a:off x="288938" y="3691925"/>
            <a:ext cx="8160748" cy="591475"/>
          </a:xfrm>
          <a:prstGeom prst="rect">
            <a:avLst/>
          </a:prstGeom>
          <a:noFill/>
          <a:ln>
            <a:noFill/>
          </a:ln>
        </p:spPr>
      </p:pic>
      <p:grpSp>
        <p:nvGrpSpPr>
          <p:cNvPr id="383" name="Google Shape;383;p40"/>
          <p:cNvGrpSpPr/>
          <p:nvPr/>
        </p:nvGrpSpPr>
        <p:grpSpPr>
          <a:xfrm>
            <a:off x="2707781" y="3769375"/>
            <a:ext cx="3323057" cy="319500"/>
            <a:chOff x="2710300" y="1258650"/>
            <a:chExt cx="3396420" cy="319500"/>
          </a:xfrm>
        </p:grpSpPr>
        <p:sp>
          <p:nvSpPr>
            <p:cNvPr id="384" name="Google Shape;384;p40"/>
            <p:cNvSpPr txBox="1"/>
            <p:nvPr/>
          </p:nvSpPr>
          <p:spPr>
            <a:xfrm>
              <a:off x="2710300" y="1258650"/>
              <a:ext cx="277200" cy="31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2"/>
                  </a:solidFill>
                  <a:latin typeface="Open Sans"/>
                  <a:ea typeface="Open Sans"/>
                  <a:cs typeface="Open Sans"/>
                  <a:sym typeface="Open Sans"/>
                </a:rPr>
                <a:t>➕</a:t>
              </a:r>
              <a:endParaRPr sz="1800">
                <a:solidFill>
                  <a:schemeClr val="dk2"/>
                </a:solidFill>
                <a:latin typeface="Open Sans"/>
                <a:ea typeface="Open Sans"/>
                <a:cs typeface="Open Sans"/>
                <a:sym typeface="Open Sans"/>
              </a:endParaRPr>
            </a:p>
          </p:txBody>
        </p:sp>
        <p:sp>
          <p:nvSpPr>
            <p:cNvPr id="385" name="Google Shape;385;p40"/>
            <p:cNvSpPr txBox="1"/>
            <p:nvPr/>
          </p:nvSpPr>
          <p:spPr>
            <a:xfrm>
              <a:off x="5829520" y="1258650"/>
              <a:ext cx="277200" cy="31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2"/>
                  </a:solidFill>
                  <a:latin typeface="Open Sans"/>
                  <a:ea typeface="Open Sans"/>
                  <a:cs typeface="Open Sans"/>
                  <a:sym typeface="Open Sans"/>
                </a:rPr>
                <a:t>➕</a:t>
              </a:r>
              <a:endParaRPr sz="1800">
                <a:solidFill>
                  <a:schemeClr val="dk2"/>
                </a:solidFill>
                <a:latin typeface="Open Sans"/>
                <a:ea typeface="Open Sans"/>
                <a:cs typeface="Open Sans"/>
                <a:sym typeface="Open Sans"/>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Mamba: Architecture</a:t>
            </a:r>
            <a:endParaRPr/>
          </a:p>
        </p:txBody>
      </p:sp>
      <p:sp>
        <p:nvSpPr>
          <p:cNvPr id="391" name="Google Shape;391;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29</a:t>
            </a:fld>
            <a:endParaRPr/>
          </a:p>
        </p:txBody>
      </p:sp>
      <p:pic>
        <p:nvPicPr>
          <p:cNvPr id="392" name="Google Shape;392;p41"/>
          <p:cNvPicPr preferRelativeResize="0"/>
          <p:nvPr/>
        </p:nvPicPr>
        <p:blipFill>
          <a:blip r:embed="rId3">
            <a:alphaModFix/>
          </a:blip>
          <a:stretch>
            <a:fillRect/>
          </a:stretch>
        </p:blipFill>
        <p:spPr>
          <a:xfrm>
            <a:off x="282075" y="1152425"/>
            <a:ext cx="8160748" cy="3181826"/>
          </a:xfrm>
          <a:prstGeom prst="rect">
            <a:avLst/>
          </a:prstGeom>
          <a:noFill/>
          <a:ln>
            <a:noFill/>
          </a:ln>
        </p:spPr>
      </p:pic>
      <p:pic>
        <p:nvPicPr>
          <p:cNvPr id="393" name="Google Shape;393;p41"/>
          <p:cNvPicPr preferRelativeResize="0"/>
          <p:nvPr/>
        </p:nvPicPr>
        <p:blipFill>
          <a:blip r:embed="rId4">
            <a:alphaModFix/>
          </a:blip>
          <a:stretch>
            <a:fillRect/>
          </a:stretch>
        </p:blipFill>
        <p:spPr>
          <a:xfrm>
            <a:off x="3628287" y="4397750"/>
            <a:ext cx="1887425" cy="147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Sequence Modelling: Models</a:t>
            </a:r>
            <a:endParaRPr/>
          </a:p>
        </p:txBody>
      </p:sp>
      <p:sp>
        <p:nvSpPr>
          <p:cNvPr id="88" name="Google Shape;88;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a:t>
            </a:fld>
            <a:endParaRPr/>
          </a:p>
        </p:txBody>
      </p:sp>
      <p:pic>
        <p:nvPicPr>
          <p:cNvPr id="89" name="Google Shape;89;p15"/>
          <p:cNvPicPr preferRelativeResize="0"/>
          <p:nvPr/>
        </p:nvPicPr>
        <p:blipFill>
          <a:blip r:embed="rId3">
            <a:alphaModFix/>
          </a:blip>
          <a:stretch>
            <a:fillRect/>
          </a:stretch>
        </p:blipFill>
        <p:spPr>
          <a:xfrm>
            <a:off x="1847850" y="1237025"/>
            <a:ext cx="476250" cy="349250"/>
          </a:xfrm>
          <a:prstGeom prst="rect">
            <a:avLst/>
          </a:prstGeom>
          <a:noFill/>
          <a:ln>
            <a:noFill/>
          </a:ln>
        </p:spPr>
      </p:pic>
      <p:pic>
        <p:nvPicPr>
          <p:cNvPr id="90" name="Google Shape;90;p15"/>
          <p:cNvPicPr preferRelativeResize="0"/>
          <p:nvPr/>
        </p:nvPicPr>
        <p:blipFill>
          <a:blip r:embed="rId4">
            <a:alphaModFix/>
          </a:blip>
          <a:stretch>
            <a:fillRect/>
          </a:stretch>
        </p:blipFill>
        <p:spPr>
          <a:xfrm>
            <a:off x="6438863" y="1234663"/>
            <a:ext cx="476250" cy="353966"/>
          </a:xfrm>
          <a:prstGeom prst="rect">
            <a:avLst/>
          </a:prstGeom>
          <a:noFill/>
          <a:ln>
            <a:noFill/>
          </a:ln>
        </p:spPr>
      </p:pic>
      <p:pic>
        <p:nvPicPr>
          <p:cNvPr id="91" name="Google Shape;91;p15"/>
          <p:cNvPicPr preferRelativeResize="0"/>
          <p:nvPr/>
        </p:nvPicPr>
        <p:blipFill rotWithShape="1">
          <a:blip r:embed="rId5">
            <a:alphaModFix/>
          </a:blip>
          <a:srcRect t="6164"/>
          <a:stretch/>
        </p:blipFill>
        <p:spPr>
          <a:xfrm>
            <a:off x="330800" y="1717699"/>
            <a:ext cx="3510350" cy="1594162"/>
          </a:xfrm>
          <a:prstGeom prst="rect">
            <a:avLst/>
          </a:prstGeom>
          <a:noFill/>
          <a:ln>
            <a:noFill/>
          </a:ln>
        </p:spPr>
      </p:pic>
      <p:grpSp>
        <p:nvGrpSpPr>
          <p:cNvPr id="92" name="Google Shape;92;p15"/>
          <p:cNvGrpSpPr/>
          <p:nvPr/>
        </p:nvGrpSpPr>
        <p:grpSpPr>
          <a:xfrm>
            <a:off x="2890025" y="3571338"/>
            <a:ext cx="592500" cy="1126550"/>
            <a:chOff x="3117050" y="3580450"/>
            <a:chExt cx="592500" cy="1126550"/>
          </a:xfrm>
        </p:grpSpPr>
        <p:grpSp>
          <p:nvGrpSpPr>
            <p:cNvPr id="93" name="Google Shape;93;p15"/>
            <p:cNvGrpSpPr/>
            <p:nvPr/>
          </p:nvGrpSpPr>
          <p:grpSpPr>
            <a:xfrm>
              <a:off x="3117050" y="3685788"/>
              <a:ext cx="330900" cy="1021213"/>
              <a:chOff x="3117050" y="3642013"/>
              <a:chExt cx="330900" cy="1021213"/>
            </a:xfrm>
          </p:grpSpPr>
          <p:sp>
            <p:nvSpPr>
              <p:cNvPr id="94" name="Google Shape;94;p15"/>
              <p:cNvSpPr txBox="1"/>
              <p:nvPr/>
            </p:nvSpPr>
            <p:spPr>
              <a:xfrm>
                <a:off x="3117050" y="3642013"/>
                <a:ext cx="3309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GB">
                    <a:solidFill>
                      <a:schemeClr val="dk2"/>
                    </a:solidFill>
                    <a:latin typeface="Open Sans"/>
                    <a:ea typeface="Open Sans"/>
                    <a:cs typeface="Open Sans"/>
                    <a:sym typeface="Open Sans"/>
                  </a:rPr>
                  <a:t>👎</a:t>
                </a:r>
                <a:endParaRPr/>
              </a:p>
            </p:txBody>
          </p:sp>
          <p:sp>
            <p:nvSpPr>
              <p:cNvPr id="95" name="Google Shape;95;p15"/>
              <p:cNvSpPr txBox="1"/>
              <p:nvPr/>
            </p:nvSpPr>
            <p:spPr>
              <a:xfrm>
                <a:off x="3117050" y="3950063"/>
                <a:ext cx="3309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GB">
                    <a:solidFill>
                      <a:schemeClr val="dk2"/>
                    </a:solidFill>
                    <a:latin typeface="Open Sans"/>
                    <a:ea typeface="Open Sans"/>
                    <a:cs typeface="Open Sans"/>
                    <a:sym typeface="Open Sans"/>
                  </a:rPr>
                  <a:t>😊</a:t>
                </a:r>
                <a:endParaRPr/>
              </a:p>
            </p:txBody>
          </p:sp>
          <p:sp>
            <p:nvSpPr>
              <p:cNvPr id="96" name="Google Shape;96;p15"/>
              <p:cNvSpPr txBox="1"/>
              <p:nvPr/>
            </p:nvSpPr>
            <p:spPr>
              <a:xfrm>
                <a:off x="3117050" y="4263025"/>
                <a:ext cx="3309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GB">
                    <a:solidFill>
                      <a:schemeClr val="dk2"/>
                    </a:solidFill>
                    <a:latin typeface="Open Sans"/>
                    <a:ea typeface="Open Sans"/>
                    <a:cs typeface="Open Sans"/>
                    <a:sym typeface="Open Sans"/>
                  </a:rPr>
                  <a:t>☹️</a:t>
                </a:r>
                <a:endParaRPr/>
              </a:p>
            </p:txBody>
          </p:sp>
        </p:grpSp>
        <p:sp>
          <p:nvSpPr>
            <p:cNvPr id="97" name="Google Shape;97;p15"/>
            <p:cNvSpPr txBox="1"/>
            <p:nvPr/>
          </p:nvSpPr>
          <p:spPr>
            <a:xfrm>
              <a:off x="3447950" y="3580450"/>
              <a:ext cx="261600" cy="523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GB" sz="2200">
                  <a:solidFill>
                    <a:schemeClr val="dk2"/>
                  </a:solidFill>
                  <a:latin typeface="Open Sans"/>
                  <a:ea typeface="Open Sans"/>
                  <a:cs typeface="Open Sans"/>
                  <a:sym typeface="Open Sans"/>
                </a:rPr>
                <a:t>⫲</a:t>
              </a:r>
              <a:endParaRPr sz="2200"/>
            </a:p>
          </p:txBody>
        </p:sp>
      </p:grpSp>
      <p:grpSp>
        <p:nvGrpSpPr>
          <p:cNvPr id="98" name="Google Shape;98;p15"/>
          <p:cNvGrpSpPr/>
          <p:nvPr/>
        </p:nvGrpSpPr>
        <p:grpSpPr>
          <a:xfrm>
            <a:off x="7381963" y="3580463"/>
            <a:ext cx="592500" cy="1108312"/>
            <a:chOff x="7753325" y="3554850"/>
            <a:chExt cx="592500" cy="1108312"/>
          </a:xfrm>
        </p:grpSpPr>
        <p:sp>
          <p:nvSpPr>
            <p:cNvPr id="99" name="Google Shape;99;p15"/>
            <p:cNvSpPr txBox="1"/>
            <p:nvPr/>
          </p:nvSpPr>
          <p:spPr>
            <a:xfrm>
              <a:off x="7753325" y="3641950"/>
              <a:ext cx="3309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GB">
                  <a:solidFill>
                    <a:schemeClr val="dk2"/>
                  </a:solidFill>
                  <a:latin typeface="Open Sans"/>
                  <a:ea typeface="Open Sans"/>
                  <a:cs typeface="Open Sans"/>
                  <a:sym typeface="Open Sans"/>
                </a:rPr>
                <a:t>😊</a:t>
              </a:r>
              <a:endParaRPr/>
            </a:p>
          </p:txBody>
        </p:sp>
        <p:sp>
          <p:nvSpPr>
            <p:cNvPr id="100" name="Google Shape;100;p15"/>
            <p:cNvSpPr txBox="1"/>
            <p:nvPr/>
          </p:nvSpPr>
          <p:spPr>
            <a:xfrm>
              <a:off x="7753325" y="3950000"/>
              <a:ext cx="3309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GB">
                  <a:solidFill>
                    <a:schemeClr val="dk2"/>
                  </a:solidFill>
                  <a:latin typeface="Open Sans"/>
                  <a:ea typeface="Open Sans"/>
                  <a:cs typeface="Open Sans"/>
                  <a:sym typeface="Open Sans"/>
                </a:rPr>
                <a:t>😊</a:t>
              </a:r>
              <a:endParaRPr/>
            </a:p>
          </p:txBody>
        </p:sp>
        <p:sp>
          <p:nvSpPr>
            <p:cNvPr id="101" name="Google Shape;101;p15"/>
            <p:cNvSpPr txBox="1"/>
            <p:nvPr/>
          </p:nvSpPr>
          <p:spPr>
            <a:xfrm>
              <a:off x="7753325" y="4262963"/>
              <a:ext cx="3309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GB">
                  <a:solidFill>
                    <a:schemeClr val="dk2"/>
                  </a:solidFill>
                  <a:latin typeface="Open Sans"/>
                  <a:ea typeface="Open Sans"/>
                  <a:cs typeface="Open Sans"/>
                  <a:sym typeface="Open Sans"/>
                </a:rPr>
                <a:t>☹️</a:t>
              </a:r>
              <a:endParaRPr/>
            </a:p>
          </p:txBody>
        </p:sp>
        <p:sp>
          <p:nvSpPr>
            <p:cNvPr id="102" name="Google Shape;102;p15"/>
            <p:cNvSpPr txBox="1"/>
            <p:nvPr/>
          </p:nvSpPr>
          <p:spPr>
            <a:xfrm>
              <a:off x="8084225" y="3554850"/>
              <a:ext cx="261600" cy="523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GB" sz="2200">
                  <a:solidFill>
                    <a:schemeClr val="dk2"/>
                  </a:solidFill>
                  <a:latin typeface="Open Sans"/>
                  <a:ea typeface="Open Sans"/>
                  <a:cs typeface="Open Sans"/>
                  <a:sym typeface="Open Sans"/>
                </a:rPr>
                <a:t>∥</a:t>
              </a:r>
              <a:endParaRPr sz="2200"/>
            </a:p>
          </p:txBody>
        </p:sp>
      </p:grpSp>
      <p:pic>
        <p:nvPicPr>
          <p:cNvPr id="103" name="Google Shape;103;p15" descr="https://python.plainenglish.io/rnn-a-100-foot-overview-677949cd0de0"/>
          <p:cNvPicPr preferRelativeResize="0"/>
          <p:nvPr/>
        </p:nvPicPr>
        <p:blipFill>
          <a:blip r:embed="rId6">
            <a:alphaModFix/>
          </a:blip>
          <a:stretch>
            <a:fillRect/>
          </a:stretch>
        </p:blipFill>
        <p:spPr>
          <a:xfrm>
            <a:off x="1537200" y="3381450"/>
            <a:ext cx="729675" cy="199000"/>
          </a:xfrm>
          <a:prstGeom prst="rect">
            <a:avLst/>
          </a:prstGeom>
          <a:noFill/>
          <a:ln>
            <a:noFill/>
          </a:ln>
        </p:spPr>
      </p:pic>
      <p:pic>
        <p:nvPicPr>
          <p:cNvPr id="104" name="Google Shape;104;p15"/>
          <p:cNvPicPr preferRelativeResize="0"/>
          <p:nvPr/>
        </p:nvPicPr>
        <p:blipFill>
          <a:blip r:embed="rId6">
            <a:alphaModFix/>
          </a:blip>
          <a:stretch>
            <a:fillRect/>
          </a:stretch>
        </p:blipFill>
        <p:spPr>
          <a:xfrm>
            <a:off x="6312150" y="3381450"/>
            <a:ext cx="729675" cy="199000"/>
          </a:xfrm>
          <a:prstGeom prst="rect">
            <a:avLst/>
          </a:prstGeom>
          <a:noFill/>
          <a:ln>
            <a:noFill/>
          </a:ln>
        </p:spPr>
      </p:pic>
      <p:pic>
        <p:nvPicPr>
          <p:cNvPr id="105" name="Google Shape;105;p15"/>
          <p:cNvPicPr preferRelativeResize="0"/>
          <p:nvPr/>
        </p:nvPicPr>
        <p:blipFill>
          <a:blip r:embed="rId7">
            <a:alphaModFix/>
          </a:blip>
          <a:stretch>
            <a:fillRect/>
          </a:stretch>
        </p:blipFill>
        <p:spPr>
          <a:xfrm>
            <a:off x="689424" y="3633163"/>
            <a:ext cx="1971166" cy="1064725"/>
          </a:xfrm>
          <a:prstGeom prst="rect">
            <a:avLst/>
          </a:prstGeom>
          <a:noFill/>
          <a:ln>
            <a:noFill/>
          </a:ln>
        </p:spPr>
      </p:pic>
      <p:pic>
        <p:nvPicPr>
          <p:cNvPr id="106" name="Google Shape;106;p15"/>
          <p:cNvPicPr preferRelativeResize="0"/>
          <p:nvPr/>
        </p:nvPicPr>
        <p:blipFill>
          <a:blip r:embed="rId8">
            <a:alphaModFix/>
          </a:blip>
          <a:stretch>
            <a:fillRect/>
          </a:stretch>
        </p:blipFill>
        <p:spPr>
          <a:xfrm>
            <a:off x="5379513" y="3667888"/>
            <a:ext cx="1971175" cy="1020900"/>
          </a:xfrm>
          <a:prstGeom prst="rect">
            <a:avLst/>
          </a:prstGeom>
          <a:noFill/>
          <a:ln>
            <a:noFill/>
          </a:ln>
        </p:spPr>
      </p:pic>
      <p:pic>
        <p:nvPicPr>
          <p:cNvPr id="107" name="Google Shape;107;p15"/>
          <p:cNvPicPr preferRelativeResize="0"/>
          <p:nvPr/>
        </p:nvPicPr>
        <p:blipFill>
          <a:blip r:embed="rId9">
            <a:alphaModFix/>
          </a:blip>
          <a:stretch>
            <a:fillRect/>
          </a:stretch>
        </p:blipFill>
        <p:spPr>
          <a:xfrm>
            <a:off x="4962100" y="1782038"/>
            <a:ext cx="3510349" cy="160501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Mamba: Implementation</a:t>
            </a:r>
            <a:endParaRPr/>
          </a:p>
        </p:txBody>
      </p:sp>
      <p:sp>
        <p:nvSpPr>
          <p:cNvPr id="399" name="Google Shape;399;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30</a:t>
            </a:fld>
            <a:endParaRPr/>
          </a:p>
        </p:txBody>
      </p:sp>
      <p:pic>
        <p:nvPicPr>
          <p:cNvPr id="400" name="Google Shape;400;p42"/>
          <p:cNvPicPr preferRelativeResize="0"/>
          <p:nvPr/>
        </p:nvPicPr>
        <p:blipFill>
          <a:blip r:embed="rId3">
            <a:alphaModFix/>
          </a:blip>
          <a:stretch>
            <a:fillRect/>
          </a:stretch>
        </p:blipFill>
        <p:spPr>
          <a:xfrm>
            <a:off x="311700" y="1262325"/>
            <a:ext cx="8160750" cy="2618850"/>
          </a:xfrm>
          <a:prstGeom prst="rect">
            <a:avLst/>
          </a:prstGeom>
          <a:noFill/>
          <a:ln>
            <a:noFill/>
          </a:ln>
        </p:spPr>
      </p:pic>
      <p:pic>
        <p:nvPicPr>
          <p:cNvPr id="401" name="Google Shape;401;p42"/>
          <p:cNvPicPr preferRelativeResize="0"/>
          <p:nvPr/>
        </p:nvPicPr>
        <p:blipFill>
          <a:blip r:embed="rId4">
            <a:alphaModFix/>
          </a:blip>
          <a:stretch>
            <a:fillRect/>
          </a:stretch>
        </p:blipFill>
        <p:spPr>
          <a:xfrm>
            <a:off x="3628287" y="4056450"/>
            <a:ext cx="1887425" cy="147000"/>
          </a:xfrm>
          <a:prstGeom prst="rect">
            <a:avLst/>
          </a:prstGeom>
          <a:noFill/>
          <a:ln>
            <a:noFill/>
          </a:ln>
        </p:spPr>
      </p:pic>
      <p:pic>
        <p:nvPicPr>
          <p:cNvPr id="402" name="Google Shape;402;p42"/>
          <p:cNvPicPr preferRelativeResize="0"/>
          <p:nvPr/>
        </p:nvPicPr>
        <p:blipFill>
          <a:blip r:embed="rId5">
            <a:alphaModFix/>
          </a:blip>
          <a:stretch>
            <a:fillRect/>
          </a:stretch>
        </p:blipFill>
        <p:spPr>
          <a:xfrm>
            <a:off x="6426675" y="3676200"/>
            <a:ext cx="1887452" cy="235027"/>
          </a:xfrm>
          <a:prstGeom prst="rect">
            <a:avLst/>
          </a:prstGeom>
          <a:noFill/>
          <a:ln>
            <a:noFill/>
          </a:ln>
        </p:spPr>
      </p:pic>
      <p:sp>
        <p:nvSpPr>
          <p:cNvPr id="403" name="Google Shape;403;p42"/>
          <p:cNvSpPr/>
          <p:nvPr/>
        </p:nvSpPr>
        <p:spPr>
          <a:xfrm>
            <a:off x="5934150" y="3441300"/>
            <a:ext cx="2538300" cy="2349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04" name="Google Shape;404;p42"/>
          <p:cNvSpPr/>
          <p:nvPr/>
        </p:nvSpPr>
        <p:spPr>
          <a:xfrm>
            <a:off x="4635825" y="2406750"/>
            <a:ext cx="2363400" cy="6360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405" name="Google Shape;405;p42"/>
          <p:cNvPicPr preferRelativeResize="0"/>
          <p:nvPr/>
        </p:nvPicPr>
        <p:blipFill>
          <a:blip r:embed="rId6">
            <a:alphaModFix/>
          </a:blip>
          <a:stretch>
            <a:fillRect/>
          </a:stretch>
        </p:blipFill>
        <p:spPr>
          <a:xfrm>
            <a:off x="7272175" y="2518525"/>
            <a:ext cx="1041938" cy="235025"/>
          </a:xfrm>
          <a:prstGeom prst="rect">
            <a:avLst/>
          </a:prstGeom>
          <a:noFill/>
          <a:ln>
            <a:noFill/>
          </a:ln>
        </p:spPr>
      </p:pic>
      <p:pic>
        <p:nvPicPr>
          <p:cNvPr id="2" name="Picture 1">
            <a:extLst>
              <a:ext uri="{FF2B5EF4-FFF2-40B4-BE49-F238E27FC236}">
                <a16:creationId xmlns:a16="http://schemas.microsoft.com/office/drawing/2014/main" id="{6112514E-C514-71C7-7198-2237364C7F0B}"/>
              </a:ext>
            </a:extLst>
          </p:cNvPr>
          <p:cNvPicPr>
            <a:picLocks noChangeAspect="1"/>
          </p:cNvPicPr>
          <p:nvPr/>
        </p:nvPicPr>
        <p:blipFill>
          <a:blip r:embed="rId7"/>
          <a:stretch>
            <a:fillRect/>
          </a:stretch>
        </p:blipFill>
        <p:spPr>
          <a:xfrm>
            <a:off x="2442611" y="1541781"/>
            <a:ext cx="1541672" cy="6527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Mamba: Scan Operation</a:t>
            </a:r>
            <a:endParaRPr/>
          </a:p>
        </p:txBody>
      </p:sp>
      <p:sp>
        <p:nvSpPr>
          <p:cNvPr id="411" name="Google Shape;411;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31</a:t>
            </a:fld>
            <a:endParaRPr/>
          </a:p>
        </p:txBody>
      </p:sp>
      <p:pic>
        <p:nvPicPr>
          <p:cNvPr id="412" name="Google Shape;412;p43"/>
          <p:cNvPicPr preferRelativeResize="0"/>
          <p:nvPr/>
        </p:nvPicPr>
        <p:blipFill>
          <a:blip r:embed="rId3">
            <a:alphaModFix/>
          </a:blip>
          <a:stretch>
            <a:fillRect/>
          </a:stretch>
        </p:blipFill>
        <p:spPr>
          <a:xfrm>
            <a:off x="311700" y="2072200"/>
            <a:ext cx="4260299" cy="999100"/>
          </a:xfrm>
          <a:prstGeom prst="rect">
            <a:avLst/>
          </a:prstGeom>
          <a:noFill/>
          <a:ln>
            <a:noFill/>
          </a:ln>
        </p:spPr>
      </p:pic>
      <p:grpSp>
        <p:nvGrpSpPr>
          <p:cNvPr id="413" name="Google Shape;413;p43"/>
          <p:cNvGrpSpPr/>
          <p:nvPr/>
        </p:nvGrpSpPr>
        <p:grpSpPr>
          <a:xfrm>
            <a:off x="5460001" y="3454613"/>
            <a:ext cx="1926125" cy="707386"/>
            <a:chOff x="5459988" y="3500000"/>
            <a:chExt cx="1926125" cy="573525"/>
          </a:xfrm>
        </p:grpSpPr>
        <p:pic>
          <p:nvPicPr>
            <p:cNvPr id="414" name="Google Shape;414;p43"/>
            <p:cNvPicPr preferRelativeResize="0"/>
            <p:nvPr/>
          </p:nvPicPr>
          <p:blipFill>
            <a:blip r:embed="rId4">
              <a:alphaModFix/>
            </a:blip>
            <a:stretch>
              <a:fillRect/>
            </a:stretch>
          </p:blipFill>
          <p:spPr>
            <a:xfrm>
              <a:off x="5459988" y="3500000"/>
              <a:ext cx="1926125" cy="266441"/>
            </a:xfrm>
            <a:prstGeom prst="rect">
              <a:avLst/>
            </a:prstGeom>
            <a:noFill/>
            <a:ln>
              <a:noFill/>
            </a:ln>
          </p:spPr>
        </p:pic>
        <p:pic>
          <p:nvPicPr>
            <p:cNvPr id="415" name="Google Shape;415;p43"/>
            <p:cNvPicPr preferRelativeResize="0"/>
            <p:nvPr/>
          </p:nvPicPr>
          <p:blipFill>
            <a:blip r:embed="rId5">
              <a:alphaModFix/>
            </a:blip>
            <a:stretch>
              <a:fillRect/>
            </a:stretch>
          </p:blipFill>
          <p:spPr>
            <a:xfrm>
              <a:off x="5459991" y="3807084"/>
              <a:ext cx="865838" cy="266441"/>
            </a:xfrm>
            <a:prstGeom prst="rect">
              <a:avLst/>
            </a:prstGeom>
            <a:noFill/>
            <a:ln>
              <a:noFill/>
            </a:ln>
          </p:spPr>
        </p:pic>
      </p:grpSp>
      <p:pic>
        <p:nvPicPr>
          <p:cNvPr id="416" name="Google Shape;416;p43"/>
          <p:cNvPicPr preferRelativeResize="0"/>
          <p:nvPr/>
        </p:nvPicPr>
        <p:blipFill>
          <a:blip r:embed="rId6">
            <a:alphaModFix/>
          </a:blip>
          <a:stretch>
            <a:fillRect/>
          </a:stretch>
        </p:blipFill>
        <p:spPr>
          <a:xfrm>
            <a:off x="5418300" y="4162063"/>
            <a:ext cx="3014625" cy="262450"/>
          </a:xfrm>
          <a:prstGeom prst="rect">
            <a:avLst/>
          </a:prstGeom>
          <a:noFill/>
          <a:ln>
            <a:noFill/>
          </a:ln>
        </p:spPr>
      </p:pic>
      <p:pic>
        <p:nvPicPr>
          <p:cNvPr id="417" name="Google Shape;417;p43"/>
          <p:cNvPicPr preferRelativeResize="0"/>
          <p:nvPr/>
        </p:nvPicPr>
        <p:blipFill>
          <a:blip r:embed="rId7">
            <a:alphaModFix/>
          </a:blip>
          <a:stretch>
            <a:fillRect/>
          </a:stretch>
        </p:blipFill>
        <p:spPr>
          <a:xfrm>
            <a:off x="1089750" y="3334825"/>
            <a:ext cx="3109118" cy="262450"/>
          </a:xfrm>
          <a:prstGeom prst="rect">
            <a:avLst/>
          </a:prstGeom>
          <a:noFill/>
          <a:ln>
            <a:noFill/>
          </a:ln>
        </p:spPr>
      </p:pic>
      <p:pic>
        <p:nvPicPr>
          <p:cNvPr id="418" name="Google Shape;418;p43"/>
          <p:cNvPicPr preferRelativeResize="0"/>
          <p:nvPr/>
        </p:nvPicPr>
        <p:blipFill>
          <a:blip r:embed="rId8">
            <a:alphaModFix/>
          </a:blip>
          <a:stretch>
            <a:fillRect/>
          </a:stretch>
        </p:blipFill>
        <p:spPr>
          <a:xfrm>
            <a:off x="5418301" y="1317599"/>
            <a:ext cx="3178576" cy="201722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32</a:t>
            </a:fld>
            <a:endParaRPr/>
          </a:p>
        </p:txBody>
      </p:sp>
      <p:pic>
        <p:nvPicPr>
          <p:cNvPr id="424" name="Google Shape;424;p44"/>
          <p:cNvPicPr preferRelativeResize="0"/>
          <p:nvPr/>
        </p:nvPicPr>
        <p:blipFill>
          <a:blip r:embed="rId3">
            <a:alphaModFix/>
          </a:blip>
          <a:stretch>
            <a:fillRect/>
          </a:stretch>
        </p:blipFill>
        <p:spPr>
          <a:xfrm>
            <a:off x="2237610" y="1152426"/>
            <a:ext cx="4668778" cy="3501576"/>
          </a:xfrm>
          <a:prstGeom prst="rect">
            <a:avLst/>
          </a:prstGeom>
          <a:noFill/>
          <a:ln>
            <a:noFill/>
          </a:ln>
        </p:spPr>
      </p:pic>
      <p:sp>
        <p:nvSpPr>
          <p:cNvPr id="425" name="Google Shape;425;p4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Parallelize a recurrence relation?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4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Parallel Scan: Up-Sweep</a:t>
            </a:r>
            <a:endParaRPr/>
          </a:p>
        </p:txBody>
      </p:sp>
      <p:sp>
        <p:nvSpPr>
          <p:cNvPr id="431" name="Google Shape;431;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33</a:t>
            </a:fld>
            <a:endParaRPr/>
          </a:p>
        </p:txBody>
      </p:sp>
      <p:pic>
        <p:nvPicPr>
          <p:cNvPr id="432" name="Google Shape;432;p45"/>
          <p:cNvPicPr preferRelativeResize="0"/>
          <p:nvPr/>
        </p:nvPicPr>
        <p:blipFill>
          <a:blip r:embed="rId3">
            <a:alphaModFix/>
          </a:blip>
          <a:stretch>
            <a:fillRect/>
          </a:stretch>
        </p:blipFill>
        <p:spPr>
          <a:xfrm>
            <a:off x="1152200" y="1152425"/>
            <a:ext cx="6839596" cy="3686276"/>
          </a:xfrm>
          <a:prstGeom prst="rect">
            <a:avLst/>
          </a:prstGeom>
          <a:noFill/>
          <a:ln>
            <a:noFill/>
          </a:ln>
        </p:spPr>
      </p:pic>
      <p:pic>
        <p:nvPicPr>
          <p:cNvPr id="433" name="Google Shape;433;p45"/>
          <p:cNvPicPr preferRelativeResize="0"/>
          <p:nvPr/>
        </p:nvPicPr>
        <p:blipFill>
          <a:blip r:embed="rId4">
            <a:alphaModFix/>
          </a:blip>
          <a:stretch>
            <a:fillRect/>
          </a:stretch>
        </p:blipFill>
        <p:spPr>
          <a:xfrm>
            <a:off x="7991799" y="1328400"/>
            <a:ext cx="548700" cy="295182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4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Parallel Scan: Up-Sweep</a:t>
            </a:r>
            <a:endParaRPr/>
          </a:p>
        </p:txBody>
      </p:sp>
      <p:sp>
        <p:nvSpPr>
          <p:cNvPr id="439" name="Google Shape;439;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34</a:t>
            </a:fld>
            <a:endParaRPr/>
          </a:p>
        </p:txBody>
      </p:sp>
      <p:pic>
        <p:nvPicPr>
          <p:cNvPr id="440" name="Google Shape;440;p46"/>
          <p:cNvPicPr preferRelativeResize="0"/>
          <p:nvPr/>
        </p:nvPicPr>
        <p:blipFill>
          <a:blip r:embed="rId3">
            <a:alphaModFix/>
          </a:blip>
          <a:stretch>
            <a:fillRect/>
          </a:stretch>
        </p:blipFill>
        <p:spPr>
          <a:xfrm>
            <a:off x="1152200" y="1152425"/>
            <a:ext cx="6839594" cy="3686274"/>
          </a:xfrm>
          <a:prstGeom prst="rect">
            <a:avLst/>
          </a:prstGeom>
          <a:noFill/>
          <a:ln>
            <a:noFill/>
          </a:ln>
        </p:spPr>
      </p:pic>
      <p:pic>
        <p:nvPicPr>
          <p:cNvPr id="441" name="Google Shape;441;p46"/>
          <p:cNvPicPr preferRelativeResize="0"/>
          <p:nvPr/>
        </p:nvPicPr>
        <p:blipFill>
          <a:blip r:embed="rId4">
            <a:alphaModFix/>
          </a:blip>
          <a:stretch>
            <a:fillRect/>
          </a:stretch>
        </p:blipFill>
        <p:spPr>
          <a:xfrm>
            <a:off x="7991799" y="1328400"/>
            <a:ext cx="548700" cy="295182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4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Parallel Scan: Up-Sweep</a:t>
            </a:r>
            <a:endParaRPr/>
          </a:p>
        </p:txBody>
      </p:sp>
      <p:sp>
        <p:nvSpPr>
          <p:cNvPr id="447" name="Google Shape;447;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35</a:t>
            </a:fld>
            <a:endParaRPr/>
          </a:p>
        </p:txBody>
      </p:sp>
      <p:pic>
        <p:nvPicPr>
          <p:cNvPr id="448" name="Google Shape;448;p47"/>
          <p:cNvPicPr preferRelativeResize="0"/>
          <p:nvPr/>
        </p:nvPicPr>
        <p:blipFill>
          <a:blip r:embed="rId3">
            <a:alphaModFix/>
          </a:blip>
          <a:stretch>
            <a:fillRect/>
          </a:stretch>
        </p:blipFill>
        <p:spPr>
          <a:xfrm>
            <a:off x="1152200" y="1152425"/>
            <a:ext cx="6839594" cy="3686274"/>
          </a:xfrm>
          <a:prstGeom prst="rect">
            <a:avLst/>
          </a:prstGeom>
          <a:noFill/>
          <a:ln>
            <a:noFill/>
          </a:ln>
        </p:spPr>
      </p:pic>
      <p:pic>
        <p:nvPicPr>
          <p:cNvPr id="449" name="Google Shape;449;p47"/>
          <p:cNvPicPr preferRelativeResize="0"/>
          <p:nvPr/>
        </p:nvPicPr>
        <p:blipFill>
          <a:blip r:embed="rId4">
            <a:alphaModFix/>
          </a:blip>
          <a:stretch>
            <a:fillRect/>
          </a:stretch>
        </p:blipFill>
        <p:spPr>
          <a:xfrm>
            <a:off x="7991799" y="1328400"/>
            <a:ext cx="548700" cy="295182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4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Parallel Scan: Down-Sweep</a:t>
            </a:r>
            <a:endParaRPr/>
          </a:p>
        </p:txBody>
      </p:sp>
      <p:sp>
        <p:nvSpPr>
          <p:cNvPr id="455" name="Google Shape;455;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36</a:t>
            </a:fld>
            <a:endParaRPr/>
          </a:p>
        </p:txBody>
      </p:sp>
      <p:pic>
        <p:nvPicPr>
          <p:cNvPr id="456" name="Google Shape;456;p48"/>
          <p:cNvPicPr preferRelativeResize="0"/>
          <p:nvPr/>
        </p:nvPicPr>
        <p:blipFill>
          <a:blip r:embed="rId3">
            <a:alphaModFix/>
          </a:blip>
          <a:stretch>
            <a:fillRect/>
          </a:stretch>
        </p:blipFill>
        <p:spPr>
          <a:xfrm>
            <a:off x="992200" y="1152425"/>
            <a:ext cx="7040549" cy="35108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4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Parallel Scan: Down-Sweep</a:t>
            </a:r>
            <a:endParaRPr/>
          </a:p>
        </p:txBody>
      </p:sp>
      <p:sp>
        <p:nvSpPr>
          <p:cNvPr id="462" name="Google Shape;462;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37</a:t>
            </a:fld>
            <a:endParaRPr/>
          </a:p>
        </p:txBody>
      </p:sp>
      <p:pic>
        <p:nvPicPr>
          <p:cNvPr id="463" name="Google Shape;463;p49"/>
          <p:cNvPicPr preferRelativeResize="0"/>
          <p:nvPr/>
        </p:nvPicPr>
        <p:blipFill>
          <a:blip r:embed="rId3">
            <a:alphaModFix/>
          </a:blip>
          <a:stretch>
            <a:fillRect/>
          </a:stretch>
        </p:blipFill>
        <p:spPr>
          <a:xfrm>
            <a:off x="1100400" y="1152425"/>
            <a:ext cx="6943201" cy="35108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5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Parallel Scan: Down-Sweep</a:t>
            </a:r>
            <a:endParaRPr/>
          </a:p>
        </p:txBody>
      </p:sp>
      <p:sp>
        <p:nvSpPr>
          <p:cNvPr id="469" name="Google Shape;469;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38</a:t>
            </a:fld>
            <a:endParaRPr/>
          </a:p>
        </p:txBody>
      </p:sp>
      <p:pic>
        <p:nvPicPr>
          <p:cNvPr id="470" name="Google Shape;470;p50"/>
          <p:cNvPicPr preferRelativeResize="0"/>
          <p:nvPr/>
        </p:nvPicPr>
        <p:blipFill>
          <a:blip r:embed="rId3">
            <a:alphaModFix/>
          </a:blip>
          <a:stretch>
            <a:fillRect/>
          </a:stretch>
        </p:blipFill>
        <p:spPr>
          <a:xfrm>
            <a:off x="1100400" y="1152425"/>
            <a:ext cx="6943201" cy="35108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Parallel Scan: Down-Sweep</a:t>
            </a:r>
            <a:endParaRPr/>
          </a:p>
        </p:txBody>
      </p:sp>
      <p:sp>
        <p:nvSpPr>
          <p:cNvPr id="476" name="Google Shape;476;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39</a:t>
            </a:fld>
            <a:endParaRPr/>
          </a:p>
        </p:txBody>
      </p:sp>
      <p:pic>
        <p:nvPicPr>
          <p:cNvPr id="477" name="Google Shape;477;p51"/>
          <p:cNvPicPr preferRelativeResize="0"/>
          <p:nvPr/>
        </p:nvPicPr>
        <p:blipFill>
          <a:blip r:embed="rId3">
            <a:alphaModFix/>
          </a:blip>
          <a:stretch>
            <a:fillRect/>
          </a:stretch>
        </p:blipFill>
        <p:spPr>
          <a:xfrm>
            <a:off x="1100400" y="1152425"/>
            <a:ext cx="6943201" cy="3510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Sequence Modelling: Transformers</a:t>
            </a:r>
            <a:endParaRPr/>
          </a:p>
        </p:txBody>
      </p:sp>
      <p:sp>
        <p:nvSpPr>
          <p:cNvPr id="113" name="Google Shape;113;p16"/>
          <p:cNvSpPr txBox="1">
            <a:spLocks noGrp="1"/>
          </p:cNvSpPr>
          <p:nvPr>
            <p:ph type="body" idx="1"/>
          </p:nvPr>
        </p:nvSpPr>
        <p:spPr>
          <a:xfrm>
            <a:off x="311700" y="1266325"/>
            <a:ext cx="5012700" cy="330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Font typeface="Montserrat"/>
              <a:buChar char="➢"/>
            </a:pPr>
            <a:r>
              <a:rPr lang="en-GB">
                <a:latin typeface="Montserrat"/>
                <a:ea typeface="Montserrat"/>
                <a:cs typeface="Montserrat"/>
                <a:sym typeface="Montserrat"/>
              </a:rPr>
              <a:t>SoTA on sequence modelling tasks</a:t>
            </a:r>
            <a:endParaRPr>
              <a:latin typeface="Montserrat"/>
              <a:ea typeface="Montserrat"/>
              <a:cs typeface="Montserrat"/>
              <a:sym typeface="Montserrat"/>
            </a:endParaRPr>
          </a:p>
          <a:p>
            <a:pPr marL="457200" lvl="0" indent="-342900" algn="l" rtl="0">
              <a:spcBef>
                <a:spcPts val="0"/>
              </a:spcBef>
              <a:spcAft>
                <a:spcPts val="0"/>
              </a:spcAft>
              <a:buSzPts val="1800"/>
              <a:buFont typeface="Montserrat"/>
              <a:buChar char="➢"/>
            </a:pPr>
            <a:r>
              <a:rPr lang="en-GB">
                <a:latin typeface="Montserrat"/>
                <a:ea typeface="Montserrat"/>
                <a:cs typeface="Montserrat"/>
                <a:sym typeface="Montserrat"/>
              </a:rPr>
              <a:t>Struggle to scale over long sequences</a:t>
            </a:r>
            <a:endParaRPr>
              <a:latin typeface="Montserrat"/>
              <a:ea typeface="Montserrat"/>
              <a:cs typeface="Montserrat"/>
              <a:sym typeface="Montserrat"/>
            </a:endParaRPr>
          </a:p>
          <a:p>
            <a:pPr marL="457200" lvl="0" indent="-342900" algn="l" rtl="0">
              <a:spcBef>
                <a:spcPts val="0"/>
              </a:spcBef>
              <a:spcAft>
                <a:spcPts val="0"/>
              </a:spcAft>
              <a:buSzPts val="1800"/>
              <a:buFont typeface="Montserrat"/>
              <a:buChar char="➢"/>
            </a:pPr>
            <a:r>
              <a:rPr lang="en-GB">
                <a:latin typeface="Montserrat"/>
                <a:ea typeface="Montserrat"/>
                <a:cs typeface="Montserrat"/>
                <a:sym typeface="Montserrat"/>
              </a:rPr>
              <a:t>Why do we care?</a:t>
            </a:r>
            <a:endParaRPr>
              <a:latin typeface="Montserrat"/>
              <a:ea typeface="Montserrat"/>
              <a:cs typeface="Montserrat"/>
              <a:sym typeface="Montserrat"/>
            </a:endParaRPr>
          </a:p>
          <a:p>
            <a:pPr marL="914400" lvl="1" indent="-317500" algn="l" rtl="0">
              <a:spcBef>
                <a:spcPts val="0"/>
              </a:spcBef>
              <a:spcAft>
                <a:spcPts val="0"/>
              </a:spcAft>
              <a:buSzPts val="1400"/>
              <a:buFont typeface="Montserrat"/>
              <a:buChar char="○"/>
            </a:pPr>
            <a:r>
              <a:rPr lang="en-GB">
                <a:latin typeface="Montserrat"/>
                <a:ea typeface="Montserrat"/>
                <a:cs typeface="Montserrat"/>
                <a:sym typeface="Montserrat"/>
              </a:rPr>
              <a:t>Enable new capabilities</a:t>
            </a:r>
            <a:endParaRPr>
              <a:latin typeface="Montserrat"/>
              <a:ea typeface="Montserrat"/>
              <a:cs typeface="Montserrat"/>
              <a:sym typeface="Montserrat"/>
            </a:endParaRPr>
          </a:p>
          <a:p>
            <a:pPr marL="914400" lvl="1" indent="-317500" algn="l" rtl="0">
              <a:spcBef>
                <a:spcPts val="0"/>
              </a:spcBef>
              <a:spcAft>
                <a:spcPts val="0"/>
              </a:spcAft>
              <a:buSzPts val="1400"/>
              <a:buFont typeface="Montserrat"/>
              <a:buChar char="○"/>
            </a:pPr>
            <a:r>
              <a:rPr lang="en-GB">
                <a:latin typeface="Montserrat"/>
                <a:ea typeface="Montserrat"/>
                <a:cs typeface="Montserrat"/>
                <a:sym typeface="Montserrat"/>
              </a:rPr>
              <a:t>Model other sequential data</a:t>
            </a:r>
            <a:endParaRPr>
              <a:latin typeface="Montserrat"/>
              <a:ea typeface="Montserrat"/>
              <a:cs typeface="Montserrat"/>
              <a:sym typeface="Montserrat"/>
            </a:endParaRPr>
          </a:p>
        </p:txBody>
      </p:sp>
      <p:sp>
        <p:nvSpPr>
          <p:cNvPr id="114" name="Google Shape;11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4</a:t>
            </a:fld>
            <a:endParaRPr/>
          </a:p>
        </p:txBody>
      </p:sp>
      <p:sp>
        <p:nvSpPr>
          <p:cNvPr id="115" name="Google Shape;115;p16"/>
          <p:cNvSpPr txBox="1"/>
          <p:nvPr/>
        </p:nvSpPr>
        <p:spPr>
          <a:xfrm>
            <a:off x="8260691" y="2133794"/>
            <a:ext cx="2118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GB">
                <a:solidFill>
                  <a:schemeClr val="dk2"/>
                </a:solidFill>
                <a:latin typeface="Open Sans"/>
                <a:ea typeface="Open Sans"/>
                <a:cs typeface="Open Sans"/>
                <a:sym typeface="Open Sans"/>
              </a:rPr>
              <a:t>😐</a:t>
            </a:r>
            <a:endParaRPr/>
          </a:p>
        </p:txBody>
      </p:sp>
      <p:sp>
        <p:nvSpPr>
          <p:cNvPr id="116" name="Google Shape;116;p16"/>
          <p:cNvSpPr txBox="1"/>
          <p:nvPr/>
        </p:nvSpPr>
        <p:spPr>
          <a:xfrm>
            <a:off x="8260729" y="2356715"/>
            <a:ext cx="2118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GB">
                <a:solidFill>
                  <a:schemeClr val="dk2"/>
                </a:solidFill>
                <a:latin typeface="Open Sans"/>
                <a:ea typeface="Open Sans"/>
                <a:cs typeface="Open Sans"/>
                <a:sym typeface="Open Sans"/>
              </a:rPr>
              <a:t>😊</a:t>
            </a:r>
            <a:endParaRPr/>
          </a:p>
        </p:txBody>
      </p:sp>
      <p:sp>
        <p:nvSpPr>
          <p:cNvPr id="117" name="Google Shape;117;p16"/>
          <p:cNvSpPr txBox="1"/>
          <p:nvPr/>
        </p:nvSpPr>
        <p:spPr>
          <a:xfrm>
            <a:off x="8260741" y="2597723"/>
            <a:ext cx="2118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GB">
                <a:solidFill>
                  <a:schemeClr val="dk2"/>
                </a:solidFill>
                <a:latin typeface="Open Sans"/>
                <a:ea typeface="Open Sans"/>
                <a:cs typeface="Open Sans"/>
                <a:sym typeface="Open Sans"/>
              </a:rPr>
              <a:t>💪</a:t>
            </a:r>
            <a:endParaRPr/>
          </a:p>
        </p:txBody>
      </p:sp>
      <p:pic>
        <p:nvPicPr>
          <p:cNvPr id="118" name="Google Shape;118;p16"/>
          <p:cNvPicPr preferRelativeResize="0"/>
          <p:nvPr/>
        </p:nvPicPr>
        <p:blipFill>
          <a:blip r:embed="rId3">
            <a:alphaModFix/>
          </a:blip>
          <a:stretch>
            <a:fillRect/>
          </a:stretch>
        </p:blipFill>
        <p:spPr>
          <a:xfrm>
            <a:off x="6920775" y="2176750"/>
            <a:ext cx="1412175" cy="789975"/>
          </a:xfrm>
          <a:prstGeom prst="rect">
            <a:avLst/>
          </a:prstGeom>
          <a:noFill/>
          <a:ln>
            <a:noFill/>
          </a:ln>
        </p:spPr>
      </p:pic>
      <p:pic>
        <p:nvPicPr>
          <p:cNvPr id="119" name="Google Shape;119;p16"/>
          <p:cNvPicPr preferRelativeResize="0"/>
          <p:nvPr/>
        </p:nvPicPr>
        <p:blipFill>
          <a:blip r:embed="rId4">
            <a:alphaModFix/>
          </a:blip>
          <a:stretch>
            <a:fillRect/>
          </a:stretch>
        </p:blipFill>
        <p:spPr>
          <a:xfrm>
            <a:off x="311700" y="2879600"/>
            <a:ext cx="5012700" cy="1689425"/>
          </a:xfrm>
          <a:prstGeom prst="rect">
            <a:avLst/>
          </a:prstGeom>
          <a:noFill/>
          <a:ln>
            <a:noFill/>
          </a:ln>
        </p:spPr>
      </p:pic>
      <p:pic>
        <p:nvPicPr>
          <p:cNvPr id="120" name="Google Shape;120;p16"/>
          <p:cNvPicPr preferRelativeResize="0"/>
          <p:nvPr/>
        </p:nvPicPr>
        <p:blipFill>
          <a:blip r:embed="rId5">
            <a:alphaModFix/>
          </a:blip>
          <a:stretch>
            <a:fillRect/>
          </a:stretch>
        </p:blipFill>
        <p:spPr>
          <a:xfrm>
            <a:off x="5739450" y="1221900"/>
            <a:ext cx="1181322" cy="3302700"/>
          </a:xfrm>
          <a:prstGeom prst="rect">
            <a:avLst/>
          </a:prstGeom>
          <a:noFill/>
          <a:ln>
            <a:noFill/>
          </a:ln>
        </p:spPr>
      </p:pic>
      <p:pic>
        <p:nvPicPr>
          <p:cNvPr id="121" name="Google Shape;121;p16"/>
          <p:cNvPicPr preferRelativeResize="0"/>
          <p:nvPr/>
        </p:nvPicPr>
        <p:blipFill>
          <a:blip r:embed="rId6">
            <a:alphaModFix/>
          </a:blip>
          <a:stretch>
            <a:fillRect/>
          </a:stretch>
        </p:blipFill>
        <p:spPr>
          <a:xfrm>
            <a:off x="6920775" y="1553978"/>
            <a:ext cx="925904" cy="2480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Parallel Scan: Final Result</a:t>
            </a:r>
            <a:endParaRPr/>
          </a:p>
        </p:txBody>
      </p:sp>
      <p:sp>
        <p:nvSpPr>
          <p:cNvPr id="483" name="Google Shape;483;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40</a:t>
            </a:fld>
            <a:endParaRPr/>
          </a:p>
        </p:txBody>
      </p:sp>
      <p:pic>
        <p:nvPicPr>
          <p:cNvPr id="484" name="Google Shape;484;p52"/>
          <p:cNvPicPr preferRelativeResize="0"/>
          <p:nvPr/>
        </p:nvPicPr>
        <p:blipFill>
          <a:blip r:embed="rId3">
            <a:alphaModFix/>
          </a:blip>
          <a:stretch>
            <a:fillRect/>
          </a:stretch>
        </p:blipFill>
        <p:spPr>
          <a:xfrm>
            <a:off x="570375" y="1152425"/>
            <a:ext cx="7733351" cy="3510800"/>
          </a:xfrm>
          <a:prstGeom prst="rect">
            <a:avLst/>
          </a:prstGeom>
          <a:noFill/>
          <a:ln>
            <a:noFill/>
          </a:ln>
        </p:spPr>
      </p:pic>
      <p:pic>
        <p:nvPicPr>
          <p:cNvPr id="485" name="Google Shape;485;p52"/>
          <p:cNvPicPr preferRelativeResize="0"/>
          <p:nvPr/>
        </p:nvPicPr>
        <p:blipFill>
          <a:blip r:embed="rId4">
            <a:alphaModFix/>
          </a:blip>
          <a:stretch>
            <a:fillRect/>
          </a:stretch>
        </p:blipFill>
        <p:spPr>
          <a:xfrm>
            <a:off x="6644750" y="4037700"/>
            <a:ext cx="1197302" cy="181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5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Mamba: Synthetic Tasks Results</a:t>
            </a:r>
            <a:endParaRPr/>
          </a:p>
        </p:txBody>
      </p:sp>
      <p:sp>
        <p:nvSpPr>
          <p:cNvPr id="491" name="Google Shape;491;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41</a:t>
            </a:fld>
            <a:endParaRPr/>
          </a:p>
        </p:txBody>
      </p:sp>
      <p:pic>
        <p:nvPicPr>
          <p:cNvPr id="492" name="Google Shape;492;p53"/>
          <p:cNvPicPr preferRelativeResize="0"/>
          <p:nvPr/>
        </p:nvPicPr>
        <p:blipFill>
          <a:blip r:embed="rId3">
            <a:alphaModFix/>
          </a:blip>
          <a:stretch>
            <a:fillRect/>
          </a:stretch>
        </p:blipFill>
        <p:spPr>
          <a:xfrm>
            <a:off x="311700" y="1188525"/>
            <a:ext cx="3210425" cy="2766425"/>
          </a:xfrm>
          <a:prstGeom prst="rect">
            <a:avLst/>
          </a:prstGeom>
          <a:noFill/>
          <a:ln>
            <a:noFill/>
          </a:ln>
        </p:spPr>
      </p:pic>
      <p:pic>
        <p:nvPicPr>
          <p:cNvPr id="493" name="Google Shape;493;p53"/>
          <p:cNvPicPr preferRelativeResize="0"/>
          <p:nvPr/>
        </p:nvPicPr>
        <p:blipFill>
          <a:blip r:embed="rId4">
            <a:alphaModFix/>
          </a:blip>
          <a:stretch>
            <a:fillRect/>
          </a:stretch>
        </p:blipFill>
        <p:spPr>
          <a:xfrm>
            <a:off x="3710200" y="1615100"/>
            <a:ext cx="4691498" cy="1913300"/>
          </a:xfrm>
          <a:prstGeom prst="rect">
            <a:avLst/>
          </a:prstGeom>
          <a:noFill/>
          <a:ln>
            <a:noFill/>
          </a:ln>
        </p:spPr>
      </p:pic>
      <p:pic>
        <p:nvPicPr>
          <p:cNvPr id="494" name="Google Shape;494;p53"/>
          <p:cNvPicPr preferRelativeResize="0"/>
          <p:nvPr/>
        </p:nvPicPr>
        <p:blipFill>
          <a:blip r:embed="rId5">
            <a:alphaModFix/>
          </a:blip>
          <a:stretch>
            <a:fillRect/>
          </a:stretch>
        </p:blipFill>
        <p:spPr>
          <a:xfrm>
            <a:off x="1410805" y="3991046"/>
            <a:ext cx="1012224" cy="159175"/>
          </a:xfrm>
          <a:prstGeom prst="rect">
            <a:avLst/>
          </a:prstGeom>
          <a:noFill/>
          <a:ln>
            <a:noFill/>
          </a:ln>
        </p:spPr>
      </p:pic>
      <p:pic>
        <p:nvPicPr>
          <p:cNvPr id="495" name="Google Shape;495;p53"/>
          <p:cNvPicPr preferRelativeResize="0"/>
          <p:nvPr/>
        </p:nvPicPr>
        <p:blipFill>
          <a:blip r:embed="rId6">
            <a:alphaModFix/>
          </a:blip>
          <a:stretch>
            <a:fillRect/>
          </a:stretch>
        </p:blipFill>
        <p:spPr>
          <a:xfrm>
            <a:off x="5570850" y="3991075"/>
            <a:ext cx="970189" cy="1591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5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Mamba: LM Results</a:t>
            </a:r>
            <a:endParaRPr/>
          </a:p>
        </p:txBody>
      </p:sp>
      <p:sp>
        <p:nvSpPr>
          <p:cNvPr id="501" name="Google Shape;501;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42</a:t>
            </a:fld>
            <a:endParaRPr/>
          </a:p>
        </p:txBody>
      </p:sp>
      <p:pic>
        <p:nvPicPr>
          <p:cNvPr id="502" name="Google Shape;502;p54"/>
          <p:cNvPicPr preferRelativeResize="0"/>
          <p:nvPr/>
        </p:nvPicPr>
        <p:blipFill>
          <a:blip r:embed="rId3">
            <a:alphaModFix/>
          </a:blip>
          <a:stretch>
            <a:fillRect/>
          </a:stretch>
        </p:blipFill>
        <p:spPr>
          <a:xfrm>
            <a:off x="3294498" y="4279625"/>
            <a:ext cx="2554998" cy="189625"/>
          </a:xfrm>
          <a:prstGeom prst="rect">
            <a:avLst/>
          </a:prstGeom>
          <a:noFill/>
          <a:ln>
            <a:noFill/>
          </a:ln>
        </p:spPr>
      </p:pic>
      <p:pic>
        <p:nvPicPr>
          <p:cNvPr id="503" name="Google Shape;503;p54"/>
          <p:cNvPicPr preferRelativeResize="0"/>
          <p:nvPr/>
        </p:nvPicPr>
        <p:blipFill>
          <a:blip r:embed="rId4">
            <a:alphaModFix/>
          </a:blip>
          <a:stretch>
            <a:fillRect/>
          </a:stretch>
        </p:blipFill>
        <p:spPr>
          <a:xfrm>
            <a:off x="311700" y="2804100"/>
            <a:ext cx="8160749" cy="1302750"/>
          </a:xfrm>
          <a:prstGeom prst="rect">
            <a:avLst/>
          </a:prstGeom>
          <a:noFill/>
          <a:ln>
            <a:noFill/>
          </a:ln>
        </p:spPr>
      </p:pic>
      <p:pic>
        <p:nvPicPr>
          <p:cNvPr id="504" name="Google Shape;504;p54"/>
          <p:cNvPicPr preferRelativeResize="0"/>
          <p:nvPr/>
        </p:nvPicPr>
        <p:blipFill>
          <a:blip r:embed="rId5">
            <a:alphaModFix/>
          </a:blip>
          <a:stretch>
            <a:fillRect/>
          </a:stretch>
        </p:blipFill>
        <p:spPr>
          <a:xfrm>
            <a:off x="311700" y="1472950"/>
            <a:ext cx="8160749" cy="1331150"/>
          </a:xfrm>
          <a:prstGeom prst="rect">
            <a:avLst/>
          </a:prstGeom>
          <a:noFill/>
          <a:ln>
            <a:noFill/>
          </a:ln>
        </p:spPr>
      </p:pic>
      <p:pic>
        <p:nvPicPr>
          <p:cNvPr id="505" name="Google Shape;505;p54"/>
          <p:cNvPicPr preferRelativeResize="0"/>
          <p:nvPr/>
        </p:nvPicPr>
        <p:blipFill>
          <a:blip r:embed="rId6">
            <a:alphaModFix/>
          </a:blip>
          <a:stretch>
            <a:fillRect/>
          </a:stretch>
        </p:blipFill>
        <p:spPr>
          <a:xfrm>
            <a:off x="311700" y="1079350"/>
            <a:ext cx="8160750" cy="3936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5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Mamba: Scaling Results</a:t>
            </a:r>
            <a:endParaRPr/>
          </a:p>
        </p:txBody>
      </p:sp>
      <p:sp>
        <p:nvSpPr>
          <p:cNvPr id="511" name="Google Shape;511;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43</a:t>
            </a:fld>
            <a:endParaRPr/>
          </a:p>
        </p:txBody>
      </p:sp>
      <p:pic>
        <p:nvPicPr>
          <p:cNvPr id="512" name="Google Shape;512;p55"/>
          <p:cNvPicPr preferRelativeResize="0"/>
          <p:nvPr/>
        </p:nvPicPr>
        <p:blipFill>
          <a:blip r:embed="rId3">
            <a:alphaModFix/>
          </a:blip>
          <a:stretch>
            <a:fillRect/>
          </a:stretch>
        </p:blipFill>
        <p:spPr>
          <a:xfrm>
            <a:off x="311700" y="1468325"/>
            <a:ext cx="8160748" cy="2206825"/>
          </a:xfrm>
          <a:prstGeom prst="rect">
            <a:avLst/>
          </a:prstGeom>
          <a:noFill/>
          <a:ln>
            <a:noFill/>
          </a:ln>
        </p:spPr>
      </p:pic>
      <p:pic>
        <p:nvPicPr>
          <p:cNvPr id="513" name="Google Shape;513;p55"/>
          <p:cNvPicPr preferRelativeResize="0"/>
          <p:nvPr/>
        </p:nvPicPr>
        <p:blipFill>
          <a:blip r:embed="rId4">
            <a:alphaModFix/>
          </a:blip>
          <a:stretch>
            <a:fillRect/>
          </a:stretch>
        </p:blipFill>
        <p:spPr>
          <a:xfrm>
            <a:off x="3667437" y="3756225"/>
            <a:ext cx="1449275" cy="1128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5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Mamba: Other Modalities </a:t>
            </a:r>
            <a:endParaRPr/>
          </a:p>
        </p:txBody>
      </p:sp>
      <p:sp>
        <p:nvSpPr>
          <p:cNvPr id="519" name="Google Shape;519;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44</a:t>
            </a:fld>
            <a:endParaRPr/>
          </a:p>
        </p:txBody>
      </p:sp>
      <p:pic>
        <p:nvPicPr>
          <p:cNvPr id="520" name="Google Shape;520;p56"/>
          <p:cNvPicPr preferRelativeResize="0"/>
          <p:nvPr/>
        </p:nvPicPr>
        <p:blipFill>
          <a:blip r:embed="rId3">
            <a:alphaModFix/>
          </a:blip>
          <a:stretch>
            <a:fillRect/>
          </a:stretch>
        </p:blipFill>
        <p:spPr>
          <a:xfrm>
            <a:off x="3294498" y="4279625"/>
            <a:ext cx="2554998" cy="189625"/>
          </a:xfrm>
          <a:prstGeom prst="rect">
            <a:avLst/>
          </a:prstGeom>
          <a:noFill/>
          <a:ln>
            <a:noFill/>
          </a:ln>
        </p:spPr>
      </p:pic>
      <p:pic>
        <p:nvPicPr>
          <p:cNvPr id="521" name="Google Shape;521;p56"/>
          <p:cNvPicPr preferRelativeResize="0"/>
          <p:nvPr/>
        </p:nvPicPr>
        <p:blipFill>
          <a:blip r:embed="rId4">
            <a:alphaModFix/>
          </a:blip>
          <a:stretch>
            <a:fillRect/>
          </a:stretch>
        </p:blipFill>
        <p:spPr>
          <a:xfrm>
            <a:off x="311700" y="1839150"/>
            <a:ext cx="2982799" cy="1465175"/>
          </a:xfrm>
          <a:prstGeom prst="rect">
            <a:avLst/>
          </a:prstGeom>
          <a:noFill/>
          <a:ln>
            <a:noFill/>
          </a:ln>
        </p:spPr>
      </p:pic>
      <p:pic>
        <p:nvPicPr>
          <p:cNvPr id="522" name="Google Shape;522;p56"/>
          <p:cNvPicPr preferRelativeResize="0"/>
          <p:nvPr/>
        </p:nvPicPr>
        <p:blipFill>
          <a:blip r:embed="rId5">
            <a:alphaModFix/>
          </a:blip>
          <a:stretch>
            <a:fillRect/>
          </a:stretch>
        </p:blipFill>
        <p:spPr>
          <a:xfrm>
            <a:off x="3356600" y="1839150"/>
            <a:ext cx="2705249" cy="1465175"/>
          </a:xfrm>
          <a:prstGeom prst="rect">
            <a:avLst/>
          </a:prstGeom>
          <a:noFill/>
          <a:ln>
            <a:noFill/>
          </a:ln>
        </p:spPr>
      </p:pic>
      <p:pic>
        <p:nvPicPr>
          <p:cNvPr id="523" name="Google Shape;523;p56"/>
          <p:cNvPicPr preferRelativeResize="0"/>
          <p:nvPr/>
        </p:nvPicPr>
        <p:blipFill>
          <a:blip r:embed="rId6">
            <a:alphaModFix/>
          </a:blip>
          <a:stretch>
            <a:fillRect/>
          </a:stretch>
        </p:blipFill>
        <p:spPr>
          <a:xfrm>
            <a:off x="6123950" y="1839150"/>
            <a:ext cx="2897198" cy="14651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5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Mamba: Derivatives</a:t>
            </a:r>
            <a:endParaRPr/>
          </a:p>
        </p:txBody>
      </p:sp>
      <p:sp>
        <p:nvSpPr>
          <p:cNvPr id="529" name="Google Shape;529;p57"/>
          <p:cNvSpPr txBox="1">
            <a:spLocks noGrp="1" noRot="1" noMove="1" noResize="1" noEditPoints="1" noAdjustHandles="1" noChangeArrowheads="1" noChangeShapeType="1"/>
          </p:cNvSpPr>
          <p:nvPr>
            <p:ph type="body" idx="1"/>
          </p:nvPr>
        </p:nvSpPr>
        <p:spPr>
          <a:xfrm>
            <a:off x="311700" y="1266325"/>
            <a:ext cx="2309130" cy="3302700"/>
          </a:xfrm>
          <a:prstGeom prst="rect">
            <a:avLst/>
          </a:prstGeom>
        </p:spPr>
        <p:txBody>
          <a:bodyPr spcFirstLastPara="1" wrap="square" lIns="91425" tIns="91425" rIns="91425" bIns="91425" anchor="t" anchorCtr="0">
            <a:normAutofit/>
          </a:bodyPr>
          <a:lstStyle/>
          <a:p>
            <a:pPr marL="457200" lvl="0" indent="-334327" algn="l" rtl="0">
              <a:spcBef>
                <a:spcPts val="0"/>
              </a:spcBef>
              <a:spcAft>
                <a:spcPts val="0"/>
              </a:spcAft>
              <a:buSzPct val="100000"/>
              <a:buFont typeface="Montserrat"/>
              <a:buChar char="➢"/>
            </a:pPr>
            <a:r>
              <a:rPr lang="en-GB" sz="1650" dirty="0" err="1">
                <a:latin typeface="Montserrat"/>
                <a:ea typeface="Montserrat"/>
                <a:cs typeface="Montserrat"/>
                <a:sym typeface="Montserrat"/>
              </a:rPr>
              <a:t>MambaByte</a:t>
            </a:r>
            <a:endParaRPr lang="en-GB" sz="1650" dirty="0">
              <a:latin typeface="Montserrat"/>
              <a:ea typeface="Montserrat"/>
              <a:cs typeface="Montserrat"/>
              <a:sym typeface="Montserrat"/>
            </a:endParaRPr>
          </a:p>
          <a:p>
            <a:pPr marL="457200" lvl="0" indent="-334327" algn="l" rtl="0">
              <a:spcBef>
                <a:spcPts val="0"/>
              </a:spcBef>
              <a:spcAft>
                <a:spcPts val="0"/>
              </a:spcAft>
              <a:buSzPct val="100000"/>
              <a:buFont typeface="Montserrat"/>
              <a:buChar char="➢"/>
            </a:pPr>
            <a:r>
              <a:rPr lang="en-GB" sz="1650" dirty="0">
                <a:latin typeface="Montserrat"/>
                <a:ea typeface="Montserrat"/>
                <a:cs typeface="Montserrat"/>
                <a:sym typeface="Montserrat"/>
              </a:rPr>
              <a:t>Vision Mamba</a:t>
            </a:r>
          </a:p>
          <a:p>
            <a:pPr marL="457200" lvl="0" indent="-334327" algn="l" rtl="0">
              <a:spcBef>
                <a:spcPts val="0"/>
              </a:spcBef>
              <a:spcAft>
                <a:spcPts val="0"/>
              </a:spcAft>
              <a:buSzPct val="100000"/>
              <a:buFont typeface="Montserrat"/>
              <a:buChar char="➢"/>
            </a:pPr>
            <a:r>
              <a:rPr lang="en-GB" sz="1650" dirty="0">
                <a:latin typeface="Montserrat"/>
                <a:ea typeface="Montserrat"/>
                <a:cs typeface="Montserrat"/>
                <a:sym typeface="Montserrat"/>
              </a:rPr>
              <a:t>Mamba </a:t>
            </a:r>
            <a:r>
              <a:rPr lang="en-GB" sz="1650" dirty="0" err="1">
                <a:latin typeface="Montserrat"/>
                <a:ea typeface="Montserrat"/>
                <a:cs typeface="Montserrat"/>
                <a:sym typeface="Montserrat"/>
              </a:rPr>
              <a:t>MoE</a:t>
            </a:r>
            <a:endParaRPr sz="1650" dirty="0">
              <a:latin typeface="Montserrat"/>
              <a:ea typeface="Montserrat"/>
              <a:cs typeface="Montserrat"/>
              <a:sym typeface="Montserrat"/>
            </a:endParaRPr>
          </a:p>
          <a:p>
            <a:pPr marL="457200" lvl="0" indent="-334327" algn="l" rtl="0">
              <a:spcBef>
                <a:spcPts val="0"/>
              </a:spcBef>
              <a:spcAft>
                <a:spcPts val="0"/>
              </a:spcAft>
              <a:buSzPct val="100000"/>
              <a:buFont typeface="Montserrat"/>
              <a:buChar char="➢"/>
            </a:pPr>
            <a:r>
              <a:rPr lang="en-GB" sz="1650" dirty="0">
                <a:latin typeface="Montserrat"/>
                <a:ea typeface="Montserrat"/>
                <a:cs typeface="Montserrat"/>
                <a:sym typeface="Montserrat"/>
              </a:rPr>
              <a:t>U-Mamba</a:t>
            </a:r>
          </a:p>
          <a:p>
            <a:pPr marL="457200" lvl="0" indent="-334327" algn="l" rtl="0">
              <a:spcBef>
                <a:spcPts val="0"/>
              </a:spcBef>
              <a:spcAft>
                <a:spcPts val="0"/>
              </a:spcAft>
              <a:buSzPct val="100000"/>
              <a:buFont typeface="Montserrat"/>
              <a:buChar char="➢"/>
            </a:pPr>
            <a:r>
              <a:rPr lang="en-GB" sz="1650" dirty="0">
                <a:latin typeface="Montserrat"/>
                <a:ea typeface="Montserrat"/>
                <a:cs typeface="Montserrat"/>
                <a:sym typeface="Montserrat"/>
              </a:rPr>
              <a:t>Mamba-Morph</a:t>
            </a:r>
          </a:p>
          <a:p>
            <a:pPr marL="457200" lvl="0" indent="-334327" algn="l" rtl="0">
              <a:spcBef>
                <a:spcPts val="0"/>
              </a:spcBef>
              <a:spcAft>
                <a:spcPts val="0"/>
              </a:spcAft>
              <a:buSzPct val="100000"/>
              <a:buFont typeface="Montserrat"/>
              <a:buChar char="➢"/>
            </a:pPr>
            <a:r>
              <a:rPr lang="en-GB" sz="1650" dirty="0" err="1">
                <a:latin typeface="Montserrat"/>
                <a:ea typeface="Montserrat"/>
                <a:cs typeface="Montserrat"/>
                <a:sym typeface="Montserrat"/>
              </a:rPr>
              <a:t>Swin-UMamba</a:t>
            </a:r>
            <a:endParaRPr lang="en-GB" sz="1650" dirty="0">
              <a:latin typeface="Montserrat"/>
              <a:ea typeface="Montserrat"/>
              <a:cs typeface="Montserrat"/>
              <a:sym typeface="Montserrat"/>
            </a:endParaRPr>
          </a:p>
          <a:p>
            <a:pPr marL="457200" lvl="0" indent="-334327" algn="l" rtl="0">
              <a:spcBef>
                <a:spcPts val="0"/>
              </a:spcBef>
              <a:spcAft>
                <a:spcPts val="0"/>
              </a:spcAft>
              <a:buSzPct val="100000"/>
              <a:buFont typeface="Montserrat"/>
              <a:buChar char="➢"/>
            </a:pPr>
            <a:r>
              <a:rPr lang="en-GB" sz="1650" dirty="0">
                <a:latin typeface="Montserrat"/>
                <a:ea typeface="Montserrat"/>
                <a:cs typeface="Montserrat"/>
                <a:sym typeface="Montserrat"/>
              </a:rPr>
              <a:t>Graph Mamba</a:t>
            </a:r>
            <a:endParaRPr sz="1650" dirty="0">
              <a:latin typeface="Montserrat"/>
              <a:ea typeface="Montserrat"/>
              <a:cs typeface="Montserrat"/>
              <a:sym typeface="Montserrat"/>
            </a:endParaRPr>
          </a:p>
        </p:txBody>
      </p:sp>
      <p:sp>
        <p:nvSpPr>
          <p:cNvPr id="530" name="Google Shape;530;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45</a:t>
            </a:fld>
            <a:endParaRPr/>
          </a:p>
        </p:txBody>
      </p:sp>
      <p:pic>
        <p:nvPicPr>
          <p:cNvPr id="531" name="Google Shape;531;p57"/>
          <p:cNvPicPr preferRelativeResize="0"/>
          <p:nvPr/>
        </p:nvPicPr>
        <p:blipFill>
          <a:blip r:embed="rId3">
            <a:alphaModFix/>
          </a:blip>
          <a:stretch>
            <a:fillRect/>
          </a:stretch>
        </p:blipFill>
        <p:spPr>
          <a:xfrm>
            <a:off x="5334000" y="1266313"/>
            <a:ext cx="3138449" cy="1874725"/>
          </a:xfrm>
          <a:prstGeom prst="rect">
            <a:avLst/>
          </a:prstGeom>
          <a:noFill/>
          <a:ln>
            <a:noFill/>
          </a:ln>
        </p:spPr>
      </p:pic>
      <p:pic>
        <p:nvPicPr>
          <p:cNvPr id="532" name="Google Shape;532;p57"/>
          <p:cNvPicPr preferRelativeResize="0"/>
          <p:nvPr/>
        </p:nvPicPr>
        <p:blipFill>
          <a:blip r:embed="rId4">
            <a:alphaModFix/>
          </a:blip>
          <a:stretch>
            <a:fillRect/>
          </a:stretch>
        </p:blipFill>
        <p:spPr>
          <a:xfrm>
            <a:off x="5985634" y="3254921"/>
            <a:ext cx="1835174" cy="164175"/>
          </a:xfrm>
          <a:prstGeom prst="rect">
            <a:avLst/>
          </a:prstGeom>
          <a:noFill/>
          <a:ln>
            <a:noFill/>
          </a:ln>
        </p:spPr>
      </p:pic>
      <p:sp>
        <p:nvSpPr>
          <p:cNvPr id="2" name="Google Shape;529;p57">
            <a:extLst>
              <a:ext uri="{FF2B5EF4-FFF2-40B4-BE49-F238E27FC236}">
                <a16:creationId xmlns:a16="http://schemas.microsoft.com/office/drawing/2014/main" id="{EAEEA335-E0C3-A154-9D3F-48E0740CDB95}"/>
              </a:ext>
            </a:extLst>
          </p:cNvPr>
          <p:cNvSpPr txBox="1">
            <a:spLocks noGrp="1" noRot="1" noMove="1" noResize="1" noEditPoints="1" noAdjustHandles="1" noChangeArrowheads="1" noChangeShapeType="1"/>
          </p:cNvSpPr>
          <p:nvPr/>
        </p:nvSpPr>
        <p:spPr>
          <a:xfrm>
            <a:off x="2620830" y="1266325"/>
            <a:ext cx="2572782" cy="33027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a:buChar char="●"/>
              <a:defRPr sz="1800" b="0" i="0" u="none" strike="noStrike" cap="none">
                <a:solidFill>
                  <a:schemeClr val="dk2"/>
                </a:solidFill>
                <a:latin typeface="Open Sans"/>
                <a:ea typeface="Open Sans"/>
                <a:cs typeface="Open Sans"/>
                <a:sym typeface="Open Sans"/>
              </a:defRPr>
            </a:lvl1pPr>
            <a:lvl2pPr marL="914400" marR="0" lvl="1"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marL="122873" indent="0">
              <a:buSzPct val="100000"/>
              <a:buNone/>
            </a:pPr>
            <a:r>
              <a:rPr lang="en-GB" sz="1650" dirty="0">
                <a:latin typeface="Montserrat"/>
                <a:ea typeface="Montserrat"/>
                <a:cs typeface="Montserrat"/>
                <a:sym typeface="Montserrat"/>
              </a:rPr>
              <a:t>[J Wang et al., 2024]</a:t>
            </a:r>
          </a:p>
          <a:p>
            <a:pPr marL="122873" indent="0">
              <a:buSzPct val="100000"/>
              <a:buNone/>
            </a:pPr>
            <a:r>
              <a:rPr lang="en-GB" sz="1650" dirty="0">
                <a:latin typeface="Montserrat"/>
                <a:ea typeface="Montserrat"/>
                <a:cs typeface="Montserrat"/>
                <a:sym typeface="Montserrat"/>
              </a:rPr>
              <a:t>[Zhu, L, et al. , 2024]</a:t>
            </a:r>
          </a:p>
          <a:p>
            <a:pPr marL="122873" indent="0">
              <a:buSzPct val="100000"/>
              <a:buNone/>
            </a:pPr>
            <a:r>
              <a:rPr lang="en-GB" sz="1650" dirty="0">
                <a:latin typeface="Montserrat"/>
                <a:ea typeface="Montserrat"/>
                <a:cs typeface="Montserrat"/>
                <a:sym typeface="Montserrat"/>
              </a:rPr>
              <a:t>[</a:t>
            </a:r>
            <a:r>
              <a:rPr lang="en-GB" sz="1650" dirty="0" err="1">
                <a:latin typeface="Montserrat"/>
                <a:ea typeface="Montserrat"/>
                <a:cs typeface="Montserrat"/>
                <a:sym typeface="Montserrat"/>
              </a:rPr>
              <a:t>Pióro</a:t>
            </a:r>
            <a:r>
              <a:rPr lang="en-GB" sz="1650" dirty="0">
                <a:latin typeface="Montserrat"/>
                <a:ea typeface="Montserrat"/>
                <a:cs typeface="Montserrat"/>
                <a:sym typeface="Montserrat"/>
              </a:rPr>
              <a:t>, Maciej, 2024]</a:t>
            </a:r>
          </a:p>
          <a:p>
            <a:pPr marL="122873" indent="0">
              <a:buSzPct val="100000"/>
              <a:buNone/>
            </a:pPr>
            <a:r>
              <a:rPr lang="en-GB" sz="1650" dirty="0">
                <a:latin typeface="Montserrat"/>
                <a:ea typeface="Montserrat"/>
                <a:cs typeface="Montserrat"/>
                <a:sym typeface="Montserrat"/>
              </a:rPr>
              <a:t>[Ma, Jun et al., 2024]</a:t>
            </a:r>
          </a:p>
          <a:p>
            <a:pPr marL="122873" indent="0">
              <a:buSzPct val="100000"/>
              <a:buNone/>
            </a:pPr>
            <a:r>
              <a:rPr lang="en-GB" sz="1650" dirty="0">
                <a:latin typeface="Montserrat"/>
                <a:ea typeface="Montserrat"/>
                <a:cs typeface="Montserrat"/>
                <a:sym typeface="Montserrat"/>
              </a:rPr>
              <a:t>[Guo, Tao et al., 2024]</a:t>
            </a:r>
          </a:p>
          <a:p>
            <a:pPr marL="122873" indent="0">
              <a:buSzPct val="100000"/>
              <a:buNone/>
            </a:pPr>
            <a:r>
              <a:rPr lang="en-GB" sz="1650" dirty="0">
                <a:latin typeface="Montserrat"/>
                <a:ea typeface="Montserrat"/>
                <a:cs typeface="Montserrat"/>
                <a:sym typeface="Montserrat"/>
              </a:rPr>
              <a:t>[Liu, J, et al., 2024]</a:t>
            </a:r>
          </a:p>
          <a:p>
            <a:pPr marL="122873" indent="0">
              <a:buSzPct val="100000"/>
              <a:buNone/>
            </a:pPr>
            <a:r>
              <a:rPr lang="en-GB" sz="1650" dirty="0">
                <a:latin typeface="Montserrat"/>
                <a:ea typeface="Montserrat"/>
                <a:cs typeface="Montserrat"/>
                <a:sym typeface="Montserrat"/>
              </a:rPr>
              <a:t>[Behrouz et al., 2023]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5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Conclusion</a:t>
            </a:r>
            <a:endParaRPr/>
          </a:p>
        </p:txBody>
      </p:sp>
      <p:sp>
        <p:nvSpPr>
          <p:cNvPr id="538" name="Google Shape;538;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46</a:t>
            </a:fld>
            <a:endParaRPr/>
          </a:p>
        </p:txBody>
      </p:sp>
      <p:sp>
        <p:nvSpPr>
          <p:cNvPr id="539" name="Google Shape;539;p58"/>
          <p:cNvSpPr txBox="1">
            <a:spLocks noGrp="1"/>
          </p:cNvSpPr>
          <p:nvPr>
            <p:ph type="body" idx="1"/>
          </p:nvPr>
        </p:nvSpPr>
        <p:spPr>
          <a:xfrm>
            <a:off x="311700" y="1152425"/>
            <a:ext cx="4260300" cy="330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Font typeface="Montserrat"/>
              <a:buChar char="➢"/>
            </a:pPr>
            <a:r>
              <a:rPr lang="en-GB">
                <a:latin typeface="Montserrat"/>
                <a:ea typeface="Montserrat"/>
                <a:cs typeface="Montserrat"/>
                <a:sym typeface="Montserrat"/>
              </a:rPr>
              <a:t>SSMs are a promising alternative to attention.</a:t>
            </a:r>
            <a:endParaRPr>
              <a:latin typeface="Montserrat"/>
              <a:ea typeface="Montserrat"/>
              <a:cs typeface="Montserrat"/>
              <a:sym typeface="Montserrat"/>
            </a:endParaRPr>
          </a:p>
          <a:p>
            <a:pPr marL="457200" lvl="0" indent="-342900" algn="l" rtl="0">
              <a:spcBef>
                <a:spcPts val="0"/>
              </a:spcBef>
              <a:spcAft>
                <a:spcPts val="0"/>
              </a:spcAft>
              <a:buSzPts val="1800"/>
              <a:buFont typeface="Montserrat"/>
              <a:buChar char="➢"/>
            </a:pPr>
            <a:r>
              <a:rPr lang="en-GB">
                <a:latin typeface="Montserrat"/>
                <a:ea typeface="Montserrat"/>
                <a:cs typeface="Montserrat"/>
                <a:sym typeface="Montserrat"/>
              </a:rPr>
              <a:t>Inference according to input was realized by Mamba.</a:t>
            </a:r>
            <a:endParaRPr>
              <a:latin typeface="Montserrat"/>
              <a:ea typeface="Montserrat"/>
              <a:cs typeface="Montserrat"/>
              <a:sym typeface="Montserrat"/>
            </a:endParaRPr>
          </a:p>
          <a:p>
            <a:pPr marL="457200" lvl="0" indent="-342900" algn="l" rtl="0">
              <a:spcBef>
                <a:spcPts val="0"/>
              </a:spcBef>
              <a:spcAft>
                <a:spcPts val="0"/>
              </a:spcAft>
              <a:buSzPts val="1800"/>
              <a:buFont typeface="Montserrat"/>
              <a:buChar char="➢"/>
            </a:pPr>
            <a:r>
              <a:rPr lang="en-GB">
                <a:latin typeface="Montserrat"/>
                <a:ea typeface="Montserrat"/>
                <a:cs typeface="Montserrat"/>
                <a:sym typeface="Montserrat"/>
              </a:rPr>
              <a:t>Hardware-Aware algorithms are the key to scale.</a:t>
            </a:r>
            <a:endParaRPr>
              <a:latin typeface="Montserrat"/>
              <a:ea typeface="Montserrat"/>
              <a:cs typeface="Montserrat"/>
              <a:sym typeface="Montserrat"/>
            </a:endParaRPr>
          </a:p>
          <a:p>
            <a:pPr marL="457200" lvl="0" indent="-342900" algn="l" rtl="0">
              <a:spcBef>
                <a:spcPts val="0"/>
              </a:spcBef>
              <a:spcAft>
                <a:spcPts val="0"/>
              </a:spcAft>
              <a:buSzPts val="1800"/>
              <a:buFont typeface="Montserrat"/>
              <a:buChar char="➢"/>
            </a:pPr>
            <a:r>
              <a:rPr lang="en-GB">
                <a:latin typeface="Montserrat"/>
                <a:ea typeface="Montserrat"/>
                <a:cs typeface="Montserrat"/>
                <a:sym typeface="Montserrat"/>
              </a:rPr>
              <a:t>Promising other research:</a:t>
            </a:r>
            <a:endParaRPr>
              <a:latin typeface="Montserrat"/>
              <a:ea typeface="Montserrat"/>
              <a:cs typeface="Montserrat"/>
              <a:sym typeface="Montserrat"/>
            </a:endParaRPr>
          </a:p>
          <a:p>
            <a:pPr marL="914400" lvl="1" indent="-317500" algn="l" rtl="0">
              <a:spcBef>
                <a:spcPts val="0"/>
              </a:spcBef>
              <a:spcAft>
                <a:spcPts val="0"/>
              </a:spcAft>
              <a:buSzPts val="1400"/>
              <a:buFont typeface="Montserrat"/>
              <a:buChar char="○"/>
            </a:pPr>
            <a:r>
              <a:rPr lang="en-GB">
                <a:latin typeface="Montserrat"/>
                <a:ea typeface="Montserrat"/>
                <a:cs typeface="Montserrat"/>
                <a:sym typeface="Montserrat"/>
              </a:rPr>
              <a:t>RWKV 	   [Peng, Bo et al., 2023]</a:t>
            </a:r>
            <a:endParaRPr>
              <a:latin typeface="Montserrat"/>
              <a:ea typeface="Montserrat"/>
              <a:cs typeface="Montserrat"/>
              <a:sym typeface="Montserrat"/>
            </a:endParaRPr>
          </a:p>
          <a:p>
            <a:pPr marL="914400" lvl="1" indent="-317500" algn="l" rtl="0">
              <a:spcBef>
                <a:spcPts val="0"/>
              </a:spcBef>
              <a:spcAft>
                <a:spcPts val="0"/>
              </a:spcAft>
              <a:buSzPts val="1400"/>
              <a:buFont typeface="Montserrat"/>
              <a:buChar char="○"/>
            </a:pPr>
            <a:r>
              <a:rPr lang="en-GB">
                <a:latin typeface="Montserrat"/>
                <a:ea typeface="Montserrat"/>
                <a:cs typeface="Montserrat"/>
                <a:sym typeface="Montserrat"/>
              </a:rPr>
              <a:t>Gemini 1.5   [Gemini Team, 2024]</a:t>
            </a:r>
            <a:endParaRPr>
              <a:latin typeface="Montserrat"/>
              <a:ea typeface="Montserrat"/>
              <a:cs typeface="Montserrat"/>
              <a:sym typeface="Montserrat"/>
            </a:endParaRPr>
          </a:p>
        </p:txBody>
      </p:sp>
      <p:pic>
        <p:nvPicPr>
          <p:cNvPr id="540" name="Google Shape;540;p58"/>
          <p:cNvPicPr preferRelativeResize="0"/>
          <p:nvPr/>
        </p:nvPicPr>
        <p:blipFill>
          <a:blip r:embed="rId3">
            <a:alphaModFix/>
          </a:blip>
          <a:stretch>
            <a:fillRect/>
          </a:stretch>
        </p:blipFill>
        <p:spPr>
          <a:xfrm>
            <a:off x="5709063" y="3838700"/>
            <a:ext cx="2034099" cy="150975"/>
          </a:xfrm>
          <a:prstGeom prst="rect">
            <a:avLst/>
          </a:prstGeom>
          <a:noFill/>
          <a:ln>
            <a:noFill/>
          </a:ln>
        </p:spPr>
      </p:pic>
      <p:pic>
        <p:nvPicPr>
          <p:cNvPr id="541" name="Google Shape;541;p58"/>
          <p:cNvPicPr preferRelativeResize="0"/>
          <p:nvPr/>
        </p:nvPicPr>
        <p:blipFill>
          <a:blip r:embed="rId4">
            <a:alphaModFix/>
          </a:blip>
          <a:stretch>
            <a:fillRect/>
          </a:stretch>
        </p:blipFill>
        <p:spPr>
          <a:xfrm>
            <a:off x="5459175" y="1304825"/>
            <a:ext cx="2533874" cy="253387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59"/>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Thank you!</a:t>
            </a:r>
            <a:endParaRPr/>
          </a:p>
        </p:txBody>
      </p:sp>
      <p:sp>
        <p:nvSpPr>
          <p:cNvPr id="547" name="Google Shape;547;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551"/>
        <p:cNvGrpSpPr/>
        <p:nvPr/>
      </p:nvGrpSpPr>
      <p:grpSpPr>
        <a:xfrm>
          <a:off x="0" y="0"/>
          <a:ext cx="0" cy="0"/>
          <a:chOff x="0" y="0"/>
          <a:chExt cx="0" cy="0"/>
        </a:xfrm>
      </p:grpSpPr>
      <p:sp>
        <p:nvSpPr>
          <p:cNvPr id="552" name="Google Shape;552;p60"/>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Appendix</a:t>
            </a:r>
            <a:endParaRPr/>
          </a:p>
        </p:txBody>
      </p:sp>
      <p:sp>
        <p:nvSpPr>
          <p:cNvPr id="553" name="Google Shape;553;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557"/>
        <p:cNvGrpSpPr/>
        <p:nvPr/>
      </p:nvGrpSpPr>
      <p:grpSpPr>
        <a:xfrm>
          <a:off x="0" y="0"/>
          <a:ext cx="0" cy="0"/>
          <a:chOff x="0" y="0"/>
          <a:chExt cx="0" cy="0"/>
        </a:xfrm>
      </p:grpSpPr>
      <p:sp>
        <p:nvSpPr>
          <p:cNvPr id="558" name="Google Shape;558;p6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SSM: Continuous Time Formulation</a:t>
            </a:r>
            <a:endParaRPr/>
          </a:p>
        </p:txBody>
      </p:sp>
      <p:sp>
        <p:nvSpPr>
          <p:cNvPr id="559" name="Google Shape;559;p61"/>
          <p:cNvSpPr txBox="1">
            <a:spLocks noGrp="1"/>
          </p:cNvSpPr>
          <p:nvPr>
            <p:ph type="body" idx="1"/>
          </p:nvPr>
        </p:nvSpPr>
        <p:spPr>
          <a:xfrm>
            <a:off x="311700" y="1266325"/>
            <a:ext cx="4260300" cy="3302700"/>
          </a:xfrm>
          <a:prstGeom prst="rect">
            <a:avLst/>
          </a:prstGeom>
        </p:spPr>
        <p:txBody>
          <a:bodyPr spcFirstLastPara="1" wrap="square" lIns="91425" tIns="91425" rIns="91425" bIns="91425" anchor="t" anchorCtr="0">
            <a:normAutofit/>
          </a:bodyPr>
          <a:lstStyle/>
          <a:p>
            <a:pPr marL="457200" lvl="0" indent="-342900" algn="l" rtl="0">
              <a:lnSpc>
                <a:spcPct val="120000"/>
              </a:lnSpc>
              <a:spcBef>
                <a:spcPts val="0"/>
              </a:spcBef>
              <a:spcAft>
                <a:spcPts val="0"/>
              </a:spcAft>
              <a:buSzPts val="1800"/>
              <a:buChar char="-"/>
            </a:pPr>
            <a:r>
              <a:rPr lang="en-GB" dirty="0">
                <a:solidFill>
                  <a:srgbClr val="444444"/>
                </a:solidFill>
                <a:latin typeface="Montserrat"/>
                <a:ea typeface="Montserrat"/>
                <a:cs typeface="Montserrat"/>
                <a:sym typeface="Montserrat"/>
              </a:rPr>
              <a:t>Function-to-function map </a:t>
            </a:r>
            <a:r>
              <a:rPr lang="en-GB" i="1" dirty="0">
                <a:solidFill>
                  <a:srgbClr val="444444"/>
                </a:solidFill>
                <a:latin typeface="Montserrat"/>
                <a:ea typeface="Montserrat"/>
                <a:cs typeface="Montserrat"/>
                <a:sym typeface="Montserrat"/>
              </a:rPr>
              <a:t>u(t)↦y(t)</a:t>
            </a:r>
            <a:r>
              <a:rPr lang="en-GB" dirty="0">
                <a:solidFill>
                  <a:srgbClr val="444444"/>
                </a:solidFill>
                <a:latin typeface="Montserrat"/>
                <a:ea typeface="Montserrat"/>
                <a:cs typeface="Montserrat"/>
                <a:sym typeface="Montserrat"/>
              </a:rPr>
              <a:t> parameterized by  </a:t>
            </a:r>
            <a:r>
              <a:rPr lang="en-GB" i="1" dirty="0">
                <a:solidFill>
                  <a:srgbClr val="800000"/>
                </a:solidFill>
                <a:latin typeface="Montserrat"/>
                <a:ea typeface="Montserrat"/>
                <a:cs typeface="Montserrat"/>
                <a:sym typeface="Montserrat"/>
              </a:rPr>
              <a:t>A</a:t>
            </a:r>
            <a:r>
              <a:rPr lang="en-GB" dirty="0">
                <a:solidFill>
                  <a:srgbClr val="444444"/>
                </a:solidFill>
                <a:latin typeface="Montserrat"/>
                <a:ea typeface="Montserrat"/>
                <a:cs typeface="Montserrat"/>
                <a:sym typeface="Montserrat"/>
              </a:rPr>
              <a:t>,</a:t>
            </a:r>
            <a:r>
              <a:rPr lang="en-GB" i="1" dirty="0">
                <a:solidFill>
                  <a:srgbClr val="800000"/>
                </a:solidFill>
                <a:latin typeface="Montserrat"/>
                <a:ea typeface="Montserrat"/>
                <a:cs typeface="Montserrat"/>
                <a:sym typeface="Montserrat"/>
              </a:rPr>
              <a:t>B</a:t>
            </a:r>
            <a:r>
              <a:rPr lang="en-GB" dirty="0">
                <a:solidFill>
                  <a:srgbClr val="444444"/>
                </a:solidFill>
                <a:latin typeface="Montserrat"/>
                <a:ea typeface="Montserrat"/>
                <a:cs typeface="Montserrat"/>
                <a:sym typeface="Montserrat"/>
              </a:rPr>
              <a:t>,</a:t>
            </a:r>
            <a:r>
              <a:rPr lang="en-GB" i="1" dirty="0">
                <a:solidFill>
                  <a:srgbClr val="800000"/>
                </a:solidFill>
                <a:latin typeface="Montserrat"/>
                <a:ea typeface="Montserrat"/>
                <a:cs typeface="Montserrat"/>
                <a:sym typeface="Montserrat"/>
              </a:rPr>
              <a:t>C</a:t>
            </a:r>
            <a:r>
              <a:rPr lang="en-GB" dirty="0">
                <a:solidFill>
                  <a:srgbClr val="444444"/>
                </a:solidFill>
                <a:latin typeface="Montserrat"/>
                <a:ea typeface="Montserrat"/>
                <a:cs typeface="Montserrat"/>
                <a:sym typeface="Montserrat"/>
              </a:rPr>
              <a:t>,</a:t>
            </a:r>
            <a:r>
              <a:rPr lang="en-GB" i="1" dirty="0">
                <a:solidFill>
                  <a:srgbClr val="800000"/>
                </a:solidFill>
                <a:latin typeface="Montserrat"/>
                <a:ea typeface="Montserrat"/>
                <a:cs typeface="Montserrat"/>
                <a:sym typeface="Montserrat"/>
              </a:rPr>
              <a:t>D</a:t>
            </a:r>
            <a:r>
              <a:rPr lang="en-GB" dirty="0">
                <a:solidFill>
                  <a:srgbClr val="444444"/>
                </a:solidFill>
                <a:latin typeface="Montserrat"/>
                <a:ea typeface="Montserrat"/>
                <a:cs typeface="Montserrat"/>
                <a:sym typeface="Montserrat"/>
              </a:rPr>
              <a:t>. </a:t>
            </a:r>
            <a:endParaRPr dirty="0">
              <a:solidFill>
                <a:srgbClr val="444444"/>
              </a:solidFill>
              <a:latin typeface="Montserrat"/>
              <a:ea typeface="Montserrat"/>
              <a:cs typeface="Montserrat"/>
              <a:sym typeface="Montserrat"/>
            </a:endParaRPr>
          </a:p>
          <a:p>
            <a:pPr marL="457200" lvl="0" indent="-342900" algn="l" rtl="0">
              <a:lnSpc>
                <a:spcPct val="120000"/>
              </a:lnSpc>
              <a:spcBef>
                <a:spcPts val="0"/>
              </a:spcBef>
              <a:spcAft>
                <a:spcPts val="0"/>
              </a:spcAft>
              <a:buSzPts val="1800"/>
              <a:buFont typeface="Montserrat"/>
              <a:buChar char="-"/>
            </a:pPr>
            <a:r>
              <a:rPr lang="en-GB" dirty="0">
                <a:solidFill>
                  <a:srgbClr val="444444"/>
                </a:solidFill>
                <a:latin typeface="Montserrat"/>
                <a:ea typeface="Montserrat"/>
                <a:cs typeface="Montserrat"/>
                <a:sym typeface="Montserrat"/>
              </a:rPr>
              <a:t>Base form from which the recurrent and convolutional form are derived.</a:t>
            </a:r>
            <a:endParaRPr dirty="0">
              <a:solidFill>
                <a:srgbClr val="444444"/>
              </a:solidFill>
              <a:latin typeface="Montserrat"/>
              <a:ea typeface="Montserrat"/>
              <a:cs typeface="Montserrat"/>
              <a:sym typeface="Montserrat"/>
            </a:endParaRPr>
          </a:p>
          <a:p>
            <a:pPr marL="457200" lvl="0" indent="-342900" algn="l" rtl="0">
              <a:lnSpc>
                <a:spcPct val="120000"/>
              </a:lnSpc>
              <a:spcBef>
                <a:spcPts val="0"/>
              </a:spcBef>
              <a:spcAft>
                <a:spcPts val="0"/>
              </a:spcAft>
              <a:buSzPts val="1800"/>
              <a:buFont typeface="Montserrat"/>
              <a:buChar char="-"/>
            </a:pPr>
            <a:r>
              <a:rPr lang="en-GB" dirty="0">
                <a:solidFill>
                  <a:srgbClr val="444444"/>
                </a:solidFill>
                <a:latin typeface="Montserrat"/>
                <a:ea typeface="Montserrat"/>
                <a:cs typeface="Montserrat"/>
                <a:sym typeface="Montserrat"/>
              </a:rPr>
              <a:t>Use for modelling continuous signal input</a:t>
            </a:r>
            <a:endParaRPr dirty="0">
              <a:latin typeface="Montserrat"/>
              <a:ea typeface="Montserrat"/>
              <a:cs typeface="Montserrat"/>
              <a:sym typeface="Montserrat"/>
            </a:endParaRPr>
          </a:p>
        </p:txBody>
      </p:sp>
      <p:sp>
        <p:nvSpPr>
          <p:cNvPr id="560" name="Google Shape;560;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49</a:t>
            </a:fld>
            <a:endParaRPr/>
          </a:p>
        </p:txBody>
      </p:sp>
      <p:pic>
        <p:nvPicPr>
          <p:cNvPr id="561" name="Google Shape;561;p61"/>
          <p:cNvPicPr preferRelativeResize="0"/>
          <p:nvPr/>
        </p:nvPicPr>
        <p:blipFill>
          <a:blip r:embed="rId3">
            <a:alphaModFix/>
          </a:blip>
          <a:stretch>
            <a:fillRect/>
          </a:stretch>
        </p:blipFill>
        <p:spPr>
          <a:xfrm>
            <a:off x="4898475" y="1943100"/>
            <a:ext cx="3933825" cy="1209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Long Range Arena Benchmark</a:t>
            </a:r>
            <a:endParaRPr/>
          </a:p>
        </p:txBody>
      </p:sp>
      <p:sp>
        <p:nvSpPr>
          <p:cNvPr id="127" name="Google Shape;127;p17"/>
          <p:cNvSpPr txBox="1">
            <a:spLocks noGrp="1"/>
          </p:cNvSpPr>
          <p:nvPr>
            <p:ph type="body" idx="1"/>
          </p:nvPr>
        </p:nvSpPr>
        <p:spPr>
          <a:xfrm>
            <a:off x="311700" y="1266325"/>
            <a:ext cx="4926600" cy="330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LRA [Yi Tay et al., 2020]</a:t>
            </a:r>
            <a:endParaRPr/>
          </a:p>
          <a:p>
            <a:pPr marL="457200" lvl="0" indent="-342900" algn="l" rtl="0">
              <a:spcBef>
                <a:spcPts val="0"/>
              </a:spcBef>
              <a:spcAft>
                <a:spcPts val="0"/>
              </a:spcAft>
              <a:buSzPts val="1800"/>
              <a:buChar char="➢"/>
            </a:pPr>
            <a:r>
              <a:rPr lang="en-GB"/>
              <a:t>Measure long-context model quality</a:t>
            </a:r>
            <a:endParaRPr/>
          </a:p>
          <a:p>
            <a:pPr marL="457200" lvl="0" indent="-342900" algn="l" rtl="0">
              <a:spcBef>
                <a:spcPts val="0"/>
              </a:spcBef>
              <a:spcAft>
                <a:spcPts val="0"/>
              </a:spcAft>
              <a:buSzPts val="1800"/>
              <a:buChar char="➢"/>
            </a:pPr>
            <a:r>
              <a:rPr lang="en-GB"/>
              <a:t>Multiple input modalities</a:t>
            </a:r>
            <a:endParaRPr/>
          </a:p>
          <a:p>
            <a:pPr marL="457200" lvl="0" indent="-342900" algn="l" rtl="0">
              <a:spcBef>
                <a:spcPts val="0"/>
              </a:spcBef>
              <a:spcAft>
                <a:spcPts val="0"/>
              </a:spcAft>
              <a:buSzPts val="1800"/>
              <a:buChar char="➢"/>
            </a:pPr>
            <a:r>
              <a:rPr lang="en-GB"/>
              <a:t>Total tasks: 6</a:t>
            </a:r>
            <a:endParaRPr/>
          </a:p>
          <a:p>
            <a:pPr marL="457200" lvl="0" indent="-342900" algn="l" rtl="0">
              <a:spcBef>
                <a:spcPts val="0"/>
              </a:spcBef>
              <a:spcAft>
                <a:spcPts val="0"/>
              </a:spcAft>
              <a:buSzPts val="1800"/>
              <a:buChar char="➢"/>
            </a:pPr>
            <a:r>
              <a:rPr lang="en-GB"/>
              <a:t>Input sequence length: 1k-16k</a:t>
            </a:r>
            <a:endParaRPr/>
          </a:p>
          <a:p>
            <a:pPr marL="457200" lvl="0" indent="-342900" algn="l" rtl="0">
              <a:spcBef>
                <a:spcPts val="0"/>
              </a:spcBef>
              <a:spcAft>
                <a:spcPts val="0"/>
              </a:spcAft>
              <a:buSzPts val="1800"/>
              <a:buChar char="➢"/>
            </a:pPr>
            <a:r>
              <a:rPr lang="en-GB"/>
              <a:t>Transformer Performance:</a:t>
            </a:r>
            <a:endParaRPr/>
          </a:p>
          <a:p>
            <a:pPr marL="914400" lvl="1" indent="-317500" algn="l" rtl="0">
              <a:spcBef>
                <a:spcPts val="0"/>
              </a:spcBef>
              <a:spcAft>
                <a:spcPts val="0"/>
              </a:spcAft>
              <a:buSzPts val="1400"/>
              <a:buChar char="○"/>
            </a:pPr>
            <a:r>
              <a:rPr lang="en-GB"/>
              <a:t>Avg. Accuracy: </a:t>
            </a:r>
            <a:r>
              <a:rPr lang="en-GB" b="1">
                <a:solidFill>
                  <a:srgbClr val="FF0000"/>
                </a:solidFill>
              </a:rPr>
              <a:t>52%</a:t>
            </a:r>
            <a:r>
              <a:rPr lang="en-GB"/>
              <a:t> 👎</a:t>
            </a:r>
            <a:endParaRPr/>
          </a:p>
          <a:p>
            <a:pPr marL="914400" lvl="1" indent="-317500" algn="l" rtl="0">
              <a:spcBef>
                <a:spcPts val="0"/>
              </a:spcBef>
              <a:spcAft>
                <a:spcPts val="0"/>
              </a:spcAft>
              <a:buSzPts val="1400"/>
              <a:buChar char="○"/>
            </a:pPr>
            <a:r>
              <a:rPr lang="en-GB"/>
              <a:t>Unable to solve Path-X </a:t>
            </a:r>
            <a:endParaRPr/>
          </a:p>
        </p:txBody>
      </p:sp>
      <p:sp>
        <p:nvSpPr>
          <p:cNvPr id="128" name="Google Shape;128;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5</a:t>
            </a:fld>
            <a:endParaRPr/>
          </a:p>
        </p:txBody>
      </p:sp>
      <p:pic>
        <p:nvPicPr>
          <p:cNvPr id="129" name="Google Shape;129;p17"/>
          <p:cNvPicPr preferRelativeResize="0"/>
          <p:nvPr/>
        </p:nvPicPr>
        <p:blipFill>
          <a:blip r:embed="rId3">
            <a:alphaModFix/>
          </a:blip>
          <a:stretch>
            <a:fillRect/>
          </a:stretch>
        </p:blipFill>
        <p:spPr>
          <a:xfrm>
            <a:off x="6149113" y="2808850"/>
            <a:ext cx="1782456" cy="1760175"/>
          </a:xfrm>
          <a:prstGeom prst="rect">
            <a:avLst/>
          </a:prstGeom>
          <a:noFill/>
          <a:ln>
            <a:noFill/>
          </a:ln>
        </p:spPr>
      </p:pic>
      <p:grpSp>
        <p:nvGrpSpPr>
          <p:cNvPr id="130" name="Google Shape;130;p17"/>
          <p:cNvGrpSpPr/>
          <p:nvPr/>
        </p:nvGrpSpPr>
        <p:grpSpPr>
          <a:xfrm>
            <a:off x="5238300" y="1305225"/>
            <a:ext cx="3604101" cy="803087"/>
            <a:chOff x="5238300" y="1305225"/>
            <a:chExt cx="3604101" cy="803087"/>
          </a:xfrm>
        </p:grpSpPr>
        <p:grpSp>
          <p:nvGrpSpPr>
            <p:cNvPr id="131" name="Google Shape;131;p17"/>
            <p:cNvGrpSpPr/>
            <p:nvPr/>
          </p:nvGrpSpPr>
          <p:grpSpPr>
            <a:xfrm>
              <a:off x="5238300" y="1579362"/>
              <a:ext cx="3604101" cy="528950"/>
              <a:chOff x="5238300" y="2006325"/>
              <a:chExt cx="3604101" cy="528950"/>
            </a:xfrm>
          </p:grpSpPr>
          <p:pic>
            <p:nvPicPr>
              <p:cNvPr id="132" name="Google Shape;132;p17"/>
              <p:cNvPicPr preferRelativeResize="0"/>
              <p:nvPr/>
            </p:nvPicPr>
            <p:blipFill>
              <a:blip r:embed="rId4">
                <a:alphaModFix/>
              </a:blip>
              <a:stretch>
                <a:fillRect/>
              </a:stretch>
            </p:blipFill>
            <p:spPr>
              <a:xfrm>
                <a:off x="5238300" y="2006325"/>
                <a:ext cx="3604101" cy="255350"/>
              </a:xfrm>
              <a:prstGeom prst="rect">
                <a:avLst/>
              </a:prstGeom>
              <a:noFill/>
              <a:ln>
                <a:noFill/>
              </a:ln>
            </p:spPr>
          </p:pic>
          <p:pic>
            <p:nvPicPr>
              <p:cNvPr id="133" name="Google Shape;133;p17"/>
              <p:cNvPicPr preferRelativeResize="0"/>
              <p:nvPr/>
            </p:nvPicPr>
            <p:blipFill>
              <a:blip r:embed="rId5">
                <a:alphaModFix/>
              </a:blip>
              <a:stretch>
                <a:fillRect/>
              </a:stretch>
            </p:blipFill>
            <p:spPr>
              <a:xfrm>
                <a:off x="6616850" y="2279925"/>
                <a:ext cx="847000" cy="255350"/>
              </a:xfrm>
              <a:prstGeom prst="rect">
                <a:avLst/>
              </a:prstGeom>
              <a:noFill/>
              <a:ln>
                <a:noFill/>
              </a:ln>
            </p:spPr>
          </p:pic>
        </p:grpSp>
        <p:pic>
          <p:nvPicPr>
            <p:cNvPr id="134" name="Google Shape;134;p17"/>
            <p:cNvPicPr preferRelativeResize="0"/>
            <p:nvPr/>
          </p:nvPicPr>
          <p:blipFill>
            <a:blip r:embed="rId6">
              <a:alphaModFix/>
            </a:blip>
            <a:stretch>
              <a:fillRect/>
            </a:stretch>
          </p:blipFill>
          <p:spPr>
            <a:xfrm>
              <a:off x="6733825" y="1305225"/>
              <a:ext cx="613050" cy="274125"/>
            </a:xfrm>
            <a:prstGeom prst="rect">
              <a:avLst/>
            </a:prstGeom>
            <a:noFill/>
            <a:ln>
              <a:noFill/>
            </a:ln>
          </p:spPr>
        </p:pic>
      </p:grpSp>
      <p:pic>
        <p:nvPicPr>
          <p:cNvPr id="135" name="Google Shape;135;p17"/>
          <p:cNvPicPr preferRelativeResize="0"/>
          <p:nvPr/>
        </p:nvPicPr>
        <p:blipFill>
          <a:blip r:embed="rId7">
            <a:alphaModFix/>
          </a:blip>
          <a:stretch>
            <a:fillRect/>
          </a:stretch>
        </p:blipFill>
        <p:spPr>
          <a:xfrm>
            <a:off x="6613016" y="2494038"/>
            <a:ext cx="854675" cy="2575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565"/>
        <p:cNvGrpSpPr/>
        <p:nvPr/>
      </p:nvGrpSpPr>
      <p:grpSpPr>
        <a:xfrm>
          <a:off x="0" y="0"/>
          <a:ext cx="0" cy="0"/>
          <a:chOff x="0" y="0"/>
          <a:chExt cx="0" cy="0"/>
        </a:xfrm>
      </p:grpSpPr>
      <p:sp>
        <p:nvSpPr>
          <p:cNvPr id="566" name="Google Shape;566;p6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Structured SSM (S4)	</a:t>
            </a:r>
            <a:endParaRPr/>
          </a:p>
        </p:txBody>
      </p:sp>
      <p:sp>
        <p:nvSpPr>
          <p:cNvPr id="567" name="Google Shape;567;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50</a:t>
            </a:fld>
            <a:endParaRPr/>
          </a:p>
        </p:txBody>
      </p:sp>
      <p:pic>
        <p:nvPicPr>
          <p:cNvPr id="568" name="Google Shape;568;p62"/>
          <p:cNvPicPr preferRelativeResize="0"/>
          <p:nvPr/>
        </p:nvPicPr>
        <p:blipFill>
          <a:blip r:embed="rId3">
            <a:alphaModFix/>
          </a:blip>
          <a:stretch>
            <a:fillRect/>
          </a:stretch>
        </p:blipFill>
        <p:spPr>
          <a:xfrm>
            <a:off x="311700" y="1419925"/>
            <a:ext cx="8160748" cy="28011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572"/>
        <p:cNvGrpSpPr/>
        <p:nvPr/>
      </p:nvGrpSpPr>
      <p:grpSpPr>
        <a:xfrm>
          <a:off x="0" y="0"/>
          <a:ext cx="0" cy="0"/>
          <a:chOff x="0" y="0"/>
          <a:chExt cx="0" cy="0"/>
        </a:xfrm>
      </p:grpSpPr>
      <p:sp>
        <p:nvSpPr>
          <p:cNvPr id="573" name="Google Shape;573;p6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S5: Simplifying S4</a:t>
            </a:r>
            <a:endParaRPr/>
          </a:p>
        </p:txBody>
      </p:sp>
      <p:sp>
        <p:nvSpPr>
          <p:cNvPr id="574" name="Google Shape;574;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51</a:t>
            </a:fld>
            <a:endParaRPr/>
          </a:p>
        </p:txBody>
      </p:sp>
      <p:pic>
        <p:nvPicPr>
          <p:cNvPr id="575" name="Google Shape;575;p63"/>
          <p:cNvPicPr preferRelativeResize="0"/>
          <p:nvPr/>
        </p:nvPicPr>
        <p:blipFill>
          <a:blip r:embed="rId3">
            <a:alphaModFix/>
          </a:blip>
          <a:stretch>
            <a:fillRect/>
          </a:stretch>
        </p:blipFill>
        <p:spPr>
          <a:xfrm>
            <a:off x="578475" y="1411637"/>
            <a:ext cx="3803024" cy="2320225"/>
          </a:xfrm>
          <a:prstGeom prst="rect">
            <a:avLst/>
          </a:prstGeom>
          <a:noFill/>
          <a:ln>
            <a:noFill/>
          </a:ln>
        </p:spPr>
      </p:pic>
      <p:pic>
        <p:nvPicPr>
          <p:cNvPr id="576" name="Google Shape;576;p63"/>
          <p:cNvPicPr preferRelativeResize="0"/>
          <p:nvPr/>
        </p:nvPicPr>
        <p:blipFill>
          <a:blip r:embed="rId4">
            <a:alphaModFix/>
          </a:blip>
          <a:stretch>
            <a:fillRect/>
          </a:stretch>
        </p:blipFill>
        <p:spPr>
          <a:xfrm>
            <a:off x="4895850" y="1411638"/>
            <a:ext cx="3576600" cy="2320225"/>
          </a:xfrm>
          <a:prstGeom prst="rect">
            <a:avLst/>
          </a:prstGeom>
          <a:noFill/>
          <a:ln>
            <a:noFill/>
          </a:ln>
        </p:spPr>
      </p:pic>
      <p:pic>
        <p:nvPicPr>
          <p:cNvPr id="577" name="Google Shape;577;p63"/>
          <p:cNvPicPr preferRelativeResize="0"/>
          <p:nvPr/>
        </p:nvPicPr>
        <p:blipFill>
          <a:blip r:embed="rId5">
            <a:alphaModFix/>
          </a:blip>
          <a:stretch>
            <a:fillRect/>
          </a:stretch>
        </p:blipFill>
        <p:spPr>
          <a:xfrm>
            <a:off x="1514910" y="3876225"/>
            <a:ext cx="1930148" cy="179075"/>
          </a:xfrm>
          <a:prstGeom prst="rect">
            <a:avLst/>
          </a:prstGeom>
          <a:noFill/>
          <a:ln>
            <a:noFill/>
          </a:ln>
        </p:spPr>
      </p:pic>
      <p:pic>
        <p:nvPicPr>
          <p:cNvPr id="578" name="Google Shape;578;p63"/>
          <p:cNvPicPr preferRelativeResize="0"/>
          <p:nvPr/>
        </p:nvPicPr>
        <p:blipFill>
          <a:blip r:embed="rId6">
            <a:alphaModFix/>
          </a:blip>
          <a:stretch>
            <a:fillRect/>
          </a:stretch>
        </p:blipFill>
        <p:spPr>
          <a:xfrm>
            <a:off x="5436750" y="3876224"/>
            <a:ext cx="2494792" cy="1790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582"/>
        <p:cNvGrpSpPr/>
        <p:nvPr/>
      </p:nvGrpSpPr>
      <p:grpSpPr>
        <a:xfrm>
          <a:off x="0" y="0"/>
          <a:ext cx="0" cy="0"/>
          <a:chOff x="0" y="0"/>
          <a:chExt cx="0" cy="0"/>
        </a:xfrm>
      </p:grpSpPr>
      <p:sp>
        <p:nvSpPr>
          <p:cNvPr id="583" name="Google Shape;583;p6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Transformers better than SSM at Copying?</a:t>
            </a:r>
            <a:endParaRPr/>
          </a:p>
        </p:txBody>
      </p:sp>
      <p:sp>
        <p:nvSpPr>
          <p:cNvPr id="584" name="Google Shape;584;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52</a:t>
            </a:fld>
            <a:endParaRPr/>
          </a:p>
        </p:txBody>
      </p:sp>
      <p:sp>
        <p:nvSpPr>
          <p:cNvPr id="585" name="Google Shape;585;p64"/>
          <p:cNvSpPr txBox="1">
            <a:spLocks noGrp="1"/>
          </p:cNvSpPr>
          <p:nvPr>
            <p:ph type="body" idx="1"/>
          </p:nvPr>
        </p:nvSpPr>
        <p:spPr>
          <a:xfrm>
            <a:off x="355000" y="1152425"/>
            <a:ext cx="4260300" cy="330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Font typeface="Montserrat"/>
              <a:buChar char="➢"/>
            </a:pPr>
            <a:r>
              <a:rPr lang="en-GB">
                <a:latin typeface="Montserrat"/>
                <a:ea typeface="Montserrat"/>
                <a:cs typeface="Montserrat"/>
                <a:sym typeface="Montserrat"/>
              </a:rPr>
              <a:t>Not sure if I should include this paper</a:t>
            </a:r>
            <a:endParaRPr>
              <a:latin typeface="Montserrat"/>
              <a:ea typeface="Montserrat"/>
              <a:cs typeface="Montserrat"/>
              <a:sym typeface="Montserrat"/>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589"/>
        <p:cNvGrpSpPr/>
        <p:nvPr/>
      </p:nvGrpSpPr>
      <p:grpSpPr>
        <a:xfrm>
          <a:off x="0" y="0"/>
          <a:ext cx="0" cy="0"/>
          <a:chOff x="0" y="0"/>
          <a:chExt cx="0" cy="0"/>
        </a:xfrm>
      </p:grpSpPr>
      <p:sp>
        <p:nvSpPr>
          <p:cNvPr id="590" name="Google Shape;590;p6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Alternatives to Attention</a:t>
            </a:r>
            <a:endParaRPr/>
          </a:p>
        </p:txBody>
      </p:sp>
      <p:sp>
        <p:nvSpPr>
          <p:cNvPr id="591" name="Google Shape;591;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53</a:t>
            </a:fld>
            <a:endParaRPr/>
          </a:p>
        </p:txBody>
      </p:sp>
      <p:sp>
        <p:nvSpPr>
          <p:cNvPr id="592" name="Google Shape;592;p65"/>
          <p:cNvSpPr txBox="1">
            <a:spLocks noGrp="1"/>
          </p:cNvSpPr>
          <p:nvPr>
            <p:ph type="body" idx="1"/>
          </p:nvPr>
        </p:nvSpPr>
        <p:spPr>
          <a:xfrm>
            <a:off x="311700" y="1235475"/>
            <a:ext cx="4260300" cy="33027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Font typeface="Montserrat"/>
              <a:buChar char="➢"/>
            </a:pPr>
            <a:r>
              <a:rPr lang="en-GB">
                <a:latin typeface="Montserrat"/>
                <a:ea typeface="Montserrat"/>
                <a:cs typeface="Montserrat"/>
                <a:sym typeface="Montserrat"/>
              </a:rPr>
              <a:t>SSM Based</a:t>
            </a:r>
            <a:endParaRPr>
              <a:latin typeface="Montserrat"/>
              <a:ea typeface="Montserrat"/>
              <a:cs typeface="Montserrat"/>
              <a:sym typeface="Montserrat"/>
            </a:endParaRPr>
          </a:p>
          <a:p>
            <a:pPr marL="914400" lvl="1" indent="-317500" algn="l" rtl="0">
              <a:spcBef>
                <a:spcPts val="0"/>
              </a:spcBef>
              <a:spcAft>
                <a:spcPts val="0"/>
              </a:spcAft>
              <a:buSzPts val="1400"/>
              <a:buFont typeface="Montserrat"/>
              <a:buChar char="○"/>
            </a:pPr>
            <a:r>
              <a:rPr lang="en-GB">
                <a:latin typeface="Montserrat"/>
                <a:ea typeface="Montserrat"/>
                <a:cs typeface="Montserrat"/>
                <a:sym typeface="Montserrat"/>
              </a:rPr>
              <a:t>DSS 		[Gupta, 2022]</a:t>
            </a:r>
            <a:endParaRPr>
              <a:latin typeface="Montserrat"/>
              <a:ea typeface="Montserrat"/>
              <a:cs typeface="Montserrat"/>
              <a:sym typeface="Montserrat"/>
            </a:endParaRPr>
          </a:p>
          <a:p>
            <a:pPr marL="914400" lvl="1" indent="-317500" algn="l" rtl="0">
              <a:spcBef>
                <a:spcPts val="0"/>
              </a:spcBef>
              <a:spcAft>
                <a:spcPts val="0"/>
              </a:spcAft>
              <a:buSzPts val="1400"/>
              <a:buFont typeface="Montserrat"/>
              <a:buChar char="○"/>
            </a:pPr>
            <a:r>
              <a:rPr lang="en-GB">
                <a:latin typeface="Montserrat"/>
                <a:ea typeface="Montserrat"/>
                <a:cs typeface="Montserrat"/>
                <a:sym typeface="Montserrat"/>
              </a:rPr>
              <a:t>GSS 		[Mehta et al., 2022]</a:t>
            </a:r>
            <a:endParaRPr>
              <a:latin typeface="Montserrat"/>
              <a:ea typeface="Montserrat"/>
              <a:cs typeface="Montserrat"/>
              <a:sym typeface="Montserrat"/>
            </a:endParaRPr>
          </a:p>
          <a:p>
            <a:pPr marL="914400" lvl="1" indent="-317500" algn="l" rtl="0">
              <a:spcBef>
                <a:spcPts val="0"/>
              </a:spcBef>
              <a:spcAft>
                <a:spcPts val="0"/>
              </a:spcAft>
              <a:buSzPts val="1400"/>
              <a:buFont typeface="Montserrat"/>
              <a:buChar char="○"/>
            </a:pPr>
            <a:r>
              <a:rPr lang="en-GB">
                <a:latin typeface="Montserrat"/>
                <a:ea typeface="Montserrat"/>
                <a:cs typeface="Montserrat"/>
                <a:sym typeface="Montserrat"/>
              </a:rPr>
              <a:t>S4D 		[Gu et al., 2022]</a:t>
            </a:r>
            <a:endParaRPr>
              <a:latin typeface="Montserrat"/>
              <a:ea typeface="Montserrat"/>
              <a:cs typeface="Montserrat"/>
              <a:sym typeface="Montserrat"/>
            </a:endParaRPr>
          </a:p>
          <a:p>
            <a:pPr marL="914400" lvl="1" indent="-317500" algn="l" rtl="0">
              <a:spcBef>
                <a:spcPts val="0"/>
              </a:spcBef>
              <a:spcAft>
                <a:spcPts val="0"/>
              </a:spcAft>
              <a:buSzPts val="1400"/>
              <a:buFont typeface="Montserrat"/>
              <a:buChar char="○"/>
            </a:pPr>
            <a:r>
              <a:rPr lang="en-GB">
                <a:latin typeface="Montserrat"/>
                <a:ea typeface="Montserrat"/>
                <a:cs typeface="Montserrat"/>
                <a:sym typeface="Montserrat"/>
              </a:rPr>
              <a:t>BiGS 	[Wang et al. 2022]</a:t>
            </a:r>
            <a:endParaRPr>
              <a:latin typeface="Montserrat"/>
              <a:ea typeface="Montserrat"/>
              <a:cs typeface="Montserrat"/>
              <a:sym typeface="Montserrat"/>
            </a:endParaRPr>
          </a:p>
          <a:p>
            <a:pPr marL="914400" lvl="1" indent="-317500" algn="l" rtl="0">
              <a:spcBef>
                <a:spcPts val="0"/>
              </a:spcBef>
              <a:spcAft>
                <a:spcPts val="0"/>
              </a:spcAft>
              <a:buSzPts val="1400"/>
              <a:buFont typeface="Montserrat"/>
              <a:buChar char="○"/>
            </a:pPr>
            <a:r>
              <a:rPr lang="en-GB">
                <a:latin typeface="Montserrat"/>
                <a:ea typeface="Montserrat"/>
                <a:cs typeface="Montserrat"/>
                <a:sym typeface="Montserrat"/>
              </a:rPr>
              <a:t>SGConv 	[Li et al., 2022]</a:t>
            </a:r>
            <a:endParaRPr>
              <a:latin typeface="Montserrat"/>
              <a:ea typeface="Montserrat"/>
              <a:cs typeface="Montserrat"/>
              <a:sym typeface="Montserrat"/>
            </a:endParaRPr>
          </a:p>
          <a:p>
            <a:pPr marL="457200" lvl="0" indent="-342900" algn="l" rtl="0">
              <a:spcBef>
                <a:spcPts val="0"/>
              </a:spcBef>
              <a:spcAft>
                <a:spcPts val="0"/>
              </a:spcAft>
              <a:buSzPts val="1800"/>
              <a:buFont typeface="Montserrat"/>
              <a:buChar char="➢"/>
            </a:pPr>
            <a:r>
              <a:rPr lang="en-GB">
                <a:latin typeface="Montserrat"/>
                <a:ea typeface="Montserrat"/>
                <a:cs typeface="Montserrat"/>
                <a:sym typeface="Montserrat"/>
              </a:rPr>
              <a:t>RNN Based</a:t>
            </a:r>
            <a:endParaRPr>
              <a:latin typeface="Montserrat"/>
              <a:ea typeface="Montserrat"/>
              <a:cs typeface="Montserrat"/>
              <a:sym typeface="Montserrat"/>
            </a:endParaRPr>
          </a:p>
          <a:p>
            <a:pPr marL="914400" lvl="1" indent="-317500" algn="l" rtl="0">
              <a:spcBef>
                <a:spcPts val="0"/>
              </a:spcBef>
              <a:spcAft>
                <a:spcPts val="0"/>
              </a:spcAft>
              <a:buSzPts val="1400"/>
              <a:buFont typeface="Montserrat"/>
              <a:buChar char="○"/>
            </a:pPr>
            <a:r>
              <a:rPr lang="en-GB">
                <a:latin typeface="Montserrat"/>
                <a:ea typeface="Montserrat"/>
                <a:cs typeface="Montserrat"/>
                <a:sym typeface="Montserrat"/>
              </a:rPr>
              <a:t>QRNN 	[McCann et al., 2017]</a:t>
            </a:r>
            <a:endParaRPr>
              <a:latin typeface="Montserrat"/>
              <a:ea typeface="Montserrat"/>
              <a:cs typeface="Montserrat"/>
              <a:sym typeface="Montserrat"/>
            </a:endParaRPr>
          </a:p>
          <a:p>
            <a:pPr marL="914400" lvl="1" indent="-317500" algn="l" rtl="0">
              <a:spcBef>
                <a:spcPts val="0"/>
              </a:spcBef>
              <a:spcAft>
                <a:spcPts val="0"/>
              </a:spcAft>
              <a:buSzPts val="1400"/>
              <a:buFont typeface="Montserrat"/>
              <a:buChar char="○"/>
            </a:pPr>
            <a:r>
              <a:rPr lang="en-GB">
                <a:latin typeface="Montserrat"/>
                <a:ea typeface="Montserrat"/>
                <a:cs typeface="Montserrat"/>
                <a:sym typeface="Montserrat"/>
              </a:rPr>
              <a:t>LRU 		[Orvieto et al., 2023]</a:t>
            </a:r>
            <a:endParaRPr>
              <a:latin typeface="Montserrat"/>
              <a:ea typeface="Montserrat"/>
              <a:cs typeface="Montserrat"/>
              <a:sym typeface="Montserrat"/>
            </a:endParaRPr>
          </a:p>
          <a:p>
            <a:pPr marL="914400" lvl="1" indent="-317500" algn="l" rtl="0">
              <a:spcBef>
                <a:spcPts val="0"/>
              </a:spcBef>
              <a:spcAft>
                <a:spcPts val="0"/>
              </a:spcAft>
              <a:buSzPts val="1400"/>
              <a:buFont typeface="Montserrat"/>
              <a:buChar char="○"/>
            </a:pPr>
            <a:r>
              <a:rPr lang="en-GB">
                <a:latin typeface="Montserrat"/>
                <a:ea typeface="Montserrat"/>
                <a:cs typeface="Montserrat"/>
                <a:sym typeface="Montserrat"/>
              </a:rPr>
              <a:t>RWKV 	[Peng et al., 2023]</a:t>
            </a:r>
            <a:endParaRPr>
              <a:latin typeface="Montserrat"/>
              <a:ea typeface="Montserrat"/>
              <a:cs typeface="Montserrat"/>
              <a:sym typeface="Montserrat"/>
            </a:endParaRPr>
          </a:p>
        </p:txBody>
      </p:sp>
      <p:pic>
        <p:nvPicPr>
          <p:cNvPr id="593" name="Google Shape;593;p65"/>
          <p:cNvPicPr preferRelativeResize="0"/>
          <p:nvPr/>
        </p:nvPicPr>
        <p:blipFill rotWithShape="1">
          <a:blip r:embed="rId3">
            <a:alphaModFix/>
          </a:blip>
          <a:srcRect l="2486" t="425" r="7440" b="14482"/>
          <a:stretch/>
        </p:blipFill>
        <p:spPr>
          <a:xfrm>
            <a:off x="5241950" y="1235463"/>
            <a:ext cx="2637827" cy="3136625"/>
          </a:xfrm>
          <a:prstGeom prst="rect">
            <a:avLst/>
          </a:prstGeom>
          <a:noFill/>
          <a:ln>
            <a:noFill/>
          </a:ln>
        </p:spPr>
      </p:pic>
      <p:pic>
        <p:nvPicPr>
          <p:cNvPr id="594" name="Google Shape;594;p65"/>
          <p:cNvPicPr preferRelativeResize="0"/>
          <p:nvPr/>
        </p:nvPicPr>
        <p:blipFill>
          <a:blip r:embed="rId4">
            <a:alphaModFix/>
          </a:blip>
          <a:stretch>
            <a:fillRect/>
          </a:stretch>
        </p:blipFill>
        <p:spPr>
          <a:xfrm>
            <a:off x="5741300" y="4396450"/>
            <a:ext cx="1988774" cy="166650"/>
          </a:xfrm>
          <a:prstGeom prst="rect">
            <a:avLst/>
          </a:prstGeom>
          <a:noFill/>
          <a:ln>
            <a:noFill/>
          </a:ln>
        </p:spPr>
      </p:pic>
      <p:pic>
        <p:nvPicPr>
          <p:cNvPr id="595" name="Google Shape;595;p65"/>
          <p:cNvPicPr preferRelativeResize="0"/>
          <p:nvPr/>
        </p:nvPicPr>
        <p:blipFill>
          <a:blip r:embed="rId5">
            <a:alphaModFix/>
          </a:blip>
          <a:stretch>
            <a:fillRect/>
          </a:stretch>
        </p:blipFill>
        <p:spPr>
          <a:xfrm>
            <a:off x="1845850" y="4396450"/>
            <a:ext cx="1191998" cy="166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8"/>
          <p:cNvSpPr txBox="1">
            <a:spLocks noGrp="1"/>
          </p:cNvSpPr>
          <p:nvPr>
            <p:ph type="title"/>
          </p:nvPr>
        </p:nvSpPr>
        <p:spPr>
          <a:xfrm>
            <a:off x="4939525" y="1381125"/>
            <a:ext cx="3837000" cy="18555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GB">
                <a:solidFill>
                  <a:srgbClr val="FF9900"/>
                </a:solidFill>
              </a:rPr>
              <a:t>Obtain best of all models for long-context?</a:t>
            </a:r>
            <a:endParaRPr>
              <a:solidFill>
                <a:srgbClr val="FF9900"/>
              </a:solidFill>
            </a:endParaRPr>
          </a:p>
        </p:txBody>
      </p:sp>
      <p:sp>
        <p:nvSpPr>
          <p:cNvPr id="141" name="Google Shape;141;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solidFill>
                  <a:schemeClr val="lt1"/>
                </a:solidFill>
              </a:rPr>
              <a:t>6</a:t>
            </a:fld>
            <a:endParaRPr>
              <a:solidFill>
                <a:schemeClr val="lt1"/>
              </a:solidFill>
            </a:endParaRPr>
          </a:p>
        </p:txBody>
      </p:sp>
      <p:grpSp>
        <p:nvGrpSpPr>
          <p:cNvPr id="142" name="Google Shape;142;p18"/>
          <p:cNvGrpSpPr/>
          <p:nvPr/>
        </p:nvGrpSpPr>
        <p:grpSpPr>
          <a:xfrm>
            <a:off x="3368818" y="1934650"/>
            <a:ext cx="395370" cy="1311213"/>
            <a:chOff x="3476991" y="1906872"/>
            <a:chExt cx="330909" cy="1158111"/>
          </a:xfrm>
        </p:grpSpPr>
        <p:sp>
          <p:nvSpPr>
            <p:cNvPr id="143" name="Google Shape;143;p18"/>
            <p:cNvSpPr txBox="1"/>
            <p:nvPr/>
          </p:nvSpPr>
          <p:spPr>
            <a:xfrm>
              <a:off x="3477000" y="1906872"/>
              <a:ext cx="330900" cy="394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GB" sz="1700">
                  <a:solidFill>
                    <a:schemeClr val="dk2"/>
                  </a:solidFill>
                  <a:latin typeface="Open Sans"/>
                  <a:ea typeface="Open Sans"/>
                  <a:cs typeface="Open Sans"/>
                  <a:sym typeface="Open Sans"/>
                </a:rPr>
                <a:t>😊</a:t>
              </a:r>
              <a:endParaRPr sz="1700"/>
            </a:p>
          </p:txBody>
        </p:sp>
        <p:sp>
          <p:nvSpPr>
            <p:cNvPr id="144" name="Google Shape;144;p18"/>
            <p:cNvSpPr txBox="1"/>
            <p:nvPr/>
          </p:nvSpPr>
          <p:spPr>
            <a:xfrm>
              <a:off x="3477000" y="2276593"/>
              <a:ext cx="330900" cy="394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GB" sz="1700">
                  <a:solidFill>
                    <a:schemeClr val="dk2"/>
                  </a:solidFill>
                  <a:latin typeface="Open Sans"/>
                  <a:ea typeface="Open Sans"/>
                  <a:cs typeface="Open Sans"/>
                  <a:sym typeface="Open Sans"/>
                </a:rPr>
                <a:t>😊</a:t>
              </a:r>
              <a:endParaRPr sz="1700"/>
            </a:p>
          </p:txBody>
        </p:sp>
        <p:sp>
          <p:nvSpPr>
            <p:cNvPr id="145" name="Google Shape;145;p18"/>
            <p:cNvSpPr txBox="1"/>
            <p:nvPr/>
          </p:nvSpPr>
          <p:spPr>
            <a:xfrm>
              <a:off x="3476991" y="2670784"/>
              <a:ext cx="330900" cy="394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GB" sz="1700">
                  <a:solidFill>
                    <a:schemeClr val="dk2"/>
                  </a:solidFill>
                  <a:latin typeface="Open Sans"/>
                  <a:ea typeface="Open Sans"/>
                  <a:cs typeface="Open Sans"/>
                  <a:sym typeface="Open Sans"/>
                </a:rPr>
                <a:t>💪</a:t>
              </a:r>
              <a:endParaRPr sz="1700"/>
            </a:p>
          </p:txBody>
        </p:sp>
      </p:grpSp>
      <p:sp>
        <p:nvSpPr>
          <p:cNvPr id="146" name="Google Shape;146;p18"/>
          <p:cNvSpPr txBox="1"/>
          <p:nvPr/>
        </p:nvSpPr>
        <p:spPr>
          <a:xfrm>
            <a:off x="3764175" y="1866900"/>
            <a:ext cx="252600" cy="523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GB" sz="2200">
                <a:solidFill>
                  <a:schemeClr val="dk2"/>
                </a:solidFill>
                <a:latin typeface="Open Sans"/>
                <a:ea typeface="Open Sans"/>
                <a:cs typeface="Open Sans"/>
                <a:sym typeface="Open Sans"/>
              </a:rPr>
              <a:t>∥</a:t>
            </a:r>
            <a:endParaRPr sz="2200"/>
          </a:p>
        </p:txBody>
      </p:sp>
      <p:pic>
        <p:nvPicPr>
          <p:cNvPr id="147" name="Google Shape;147;p18"/>
          <p:cNvPicPr preferRelativeResize="0"/>
          <p:nvPr/>
        </p:nvPicPr>
        <p:blipFill>
          <a:blip r:embed="rId3">
            <a:alphaModFix/>
          </a:blip>
          <a:stretch>
            <a:fillRect/>
          </a:stretch>
        </p:blipFill>
        <p:spPr>
          <a:xfrm>
            <a:off x="758975" y="1866889"/>
            <a:ext cx="2609850" cy="1409700"/>
          </a:xfrm>
          <a:prstGeom prst="rect">
            <a:avLst/>
          </a:prstGeom>
          <a:noFill/>
          <a:ln>
            <a:noFill/>
          </a:ln>
        </p:spPr>
      </p:pic>
      <p:pic>
        <p:nvPicPr>
          <p:cNvPr id="148" name="Google Shape;148;p18"/>
          <p:cNvPicPr preferRelativeResize="0"/>
          <p:nvPr/>
        </p:nvPicPr>
        <p:blipFill>
          <a:blip r:embed="rId4">
            <a:alphaModFix/>
          </a:blip>
          <a:stretch>
            <a:fillRect/>
          </a:stretch>
        </p:blipFill>
        <p:spPr>
          <a:xfrm>
            <a:off x="1263088" y="1381125"/>
            <a:ext cx="1601627" cy="393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State Space Models</a:t>
            </a:r>
            <a:endParaRPr/>
          </a:p>
        </p:txBody>
      </p:sp>
      <p:sp>
        <p:nvSpPr>
          <p:cNvPr id="154" name="Google Shape;154;p19"/>
          <p:cNvSpPr txBox="1">
            <a:spLocks noGrp="1"/>
          </p:cNvSpPr>
          <p:nvPr>
            <p:ph type="body" idx="1"/>
          </p:nvPr>
        </p:nvSpPr>
        <p:spPr>
          <a:xfrm>
            <a:off x="311700" y="1266325"/>
            <a:ext cx="4260300" cy="330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Font typeface="Montserrat"/>
              <a:buChar char="➢"/>
            </a:pPr>
            <a:r>
              <a:rPr lang="en-GB">
                <a:latin typeface="Montserrat"/>
                <a:ea typeface="Montserrat"/>
                <a:cs typeface="Montserrat"/>
                <a:sym typeface="Montserrat"/>
              </a:rPr>
              <a:t>Kalman, 1960</a:t>
            </a:r>
            <a:endParaRPr>
              <a:latin typeface="Montserrat"/>
              <a:ea typeface="Montserrat"/>
              <a:cs typeface="Montserrat"/>
              <a:sym typeface="Montserrat"/>
            </a:endParaRPr>
          </a:p>
          <a:p>
            <a:pPr marL="457200" lvl="0" indent="-342900" algn="l" rtl="0">
              <a:spcBef>
                <a:spcPts val="0"/>
              </a:spcBef>
              <a:spcAft>
                <a:spcPts val="0"/>
              </a:spcAft>
              <a:buSzPts val="1800"/>
              <a:buFont typeface="Montserrat"/>
              <a:buChar char="➢"/>
            </a:pPr>
            <a:r>
              <a:rPr lang="en-GB">
                <a:latin typeface="Montserrat"/>
                <a:ea typeface="Montserrat"/>
                <a:cs typeface="Montserrat"/>
                <a:sym typeface="Montserrat"/>
              </a:rPr>
              <a:t>Used in control theory/signal processing</a:t>
            </a:r>
            <a:endParaRPr>
              <a:latin typeface="Montserrat"/>
              <a:ea typeface="Montserrat"/>
              <a:cs typeface="Montserrat"/>
              <a:sym typeface="Montserrat"/>
            </a:endParaRPr>
          </a:p>
          <a:p>
            <a:pPr marL="457200" lvl="0" indent="-342900" algn="l" rtl="0">
              <a:spcBef>
                <a:spcPts val="0"/>
              </a:spcBef>
              <a:spcAft>
                <a:spcPts val="0"/>
              </a:spcAft>
              <a:buSzPts val="1800"/>
              <a:buFont typeface="Montserrat"/>
              <a:buChar char="➢"/>
            </a:pPr>
            <a:r>
              <a:rPr lang="en-GB">
                <a:latin typeface="Montserrat"/>
                <a:ea typeface="Montserrat"/>
                <a:cs typeface="Montserrat"/>
                <a:sym typeface="Montserrat"/>
              </a:rPr>
              <a:t>Modelled as </a:t>
            </a:r>
            <a:r>
              <a:rPr lang="en-GB" i="1">
                <a:latin typeface="Montserrat"/>
                <a:ea typeface="Montserrat"/>
                <a:cs typeface="Montserrat"/>
                <a:sym typeface="Montserrat"/>
              </a:rPr>
              <a:t>continuous-timed</a:t>
            </a:r>
            <a:r>
              <a:rPr lang="en-GB">
                <a:latin typeface="Montserrat"/>
                <a:ea typeface="Montserrat"/>
                <a:cs typeface="Montserrat"/>
                <a:sym typeface="Montserrat"/>
              </a:rPr>
              <a:t> differential equation</a:t>
            </a:r>
            <a:endParaRPr>
              <a:latin typeface="Montserrat"/>
              <a:ea typeface="Montserrat"/>
              <a:cs typeface="Montserrat"/>
              <a:sym typeface="Montserrat"/>
            </a:endParaRPr>
          </a:p>
          <a:p>
            <a:pPr marL="457200" lvl="0" indent="-342900" algn="l" rtl="0">
              <a:spcBef>
                <a:spcPts val="0"/>
              </a:spcBef>
              <a:spcAft>
                <a:spcPts val="0"/>
              </a:spcAft>
              <a:buSzPts val="1800"/>
              <a:buFont typeface="Montserrat"/>
              <a:buChar char="➢"/>
            </a:pPr>
            <a:r>
              <a:rPr lang="en-GB">
                <a:latin typeface="Montserrat"/>
                <a:ea typeface="Montserrat"/>
                <a:cs typeface="Montserrat"/>
                <a:sym typeface="Montserrat"/>
              </a:rPr>
              <a:t>1-layer, Linear Model</a:t>
            </a:r>
            <a:endParaRPr>
              <a:latin typeface="Montserrat"/>
              <a:ea typeface="Montserrat"/>
              <a:cs typeface="Montserrat"/>
              <a:sym typeface="Montserrat"/>
            </a:endParaRPr>
          </a:p>
          <a:p>
            <a:pPr marL="457200" lvl="0" indent="-342900" algn="l" rtl="0">
              <a:spcBef>
                <a:spcPts val="0"/>
              </a:spcBef>
              <a:spcAft>
                <a:spcPts val="0"/>
              </a:spcAft>
              <a:buSzPts val="1800"/>
              <a:buFont typeface="Montserrat"/>
              <a:buChar char="➢"/>
            </a:pPr>
            <a:r>
              <a:rPr lang="en-GB">
                <a:latin typeface="Montserrat"/>
                <a:ea typeface="Montserrat"/>
                <a:cs typeface="Montserrat"/>
                <a:sym typeface="Montserrat"/>
              </a:rPr>
              <a:t>Time - Invariant</a:t>
            </a:r>
            <a:endParaRPr>
              <a:latin typeface="Montserrat"/>
              <a:ea typeface="Montserrat"/>
              <a:cs typeface="Montserrat"/>
              <a:sym typeface="Montserrat"/>
            </a:endParaRPr>
          </a:p>
        </p:txBody>
      </p:sp>
      <p:sp>
        <p:nvSpPr>
          <p:cNvPr id="155" name="Google Shape;155;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7</a:t>
            </a:fld>
            <a:endParaRPr/>
          </a:p>
        </p:txBody>
      </p:sp>
      <p:pic>
        <p:nvPicPr>
          <p:cNvPr id="156" name="Google Shape;156;p19"/>
          <p:cNvPicPr preferRelativeResize="0"/>
          <p:nvPr/>
        </p:nvPicPr>
        <p:blipFill>
          <a:blip r:embed="rId3">
            <a:alphaModFix/>
          </a:blip>
          <a:stretch>
            <a:fillRect/>
          </a:stretch>
        </p:blipFill>
        <p:spPr>
          <a:xfrm>
            <a:off x="4572000" y="1483675"/>
            <a:ext cx="3900452" cy="1088075"/>
          </a:xfrm>
          <a:prstGeom prst="rect">
            <a:avLst/>
          </a:prstGeom>
          <a:noFill/>
          <a:ln>
            <a:noFill/>
          </a:ln>
        </p:spPr>
      </p:pic>
      <p:grpSp>
        <p:nvGrpSpPr>
          <p:cNvPr id="157" name="Google Shape;157;p19"/>
          <p:cNvGrpSpPr/>
          <p:nvPr/>
        </p:nvGrpSpPr>
        <p:grpSpPr>
          <a:xfrm>
            <a:off x="5299200" y="2903000"/>
            <a:ext cx="2446050" cy="727486"/>
            <a:chOff x="5299200" y="2903000"/>
            <a:chExt cx="2446050" cy="727486"/>
          </a:xfrm>
        </p:grpSpPr>
        <p:pic>
          <p:nvPicPr>
            <p:cNvPr id="158" name="Google Shape;158;p19"/>
            <p:cNvPicPr preferRelativeResize="0"/>
            <p:nvPr/>
          </p:nvPicPr>
          <p:blipFill>
            <a:blip r:embed="rId4">
              <a:alphaModFix/>
            </a:blip>
            <a:stretch>
              <a:fillRect/>
            </a:stretch>
          </p:blipFill>
          <p:spPr>
            <a:xfrm>
              <a:off x="5299200" y="2903000"/>
              <a:ext cx="2446050" cy="367175"/>
            </a:xfrm>
            <a:prstGeom prst="rect">
              <a:avLst/>
            </a:prstGeom>
            <a:noFill/>
            <a:ln>
              <a:noFill/>
            </a:ln>
          </p:spPr>
        </p:pic>
        <p:pic>
          <p:nvPicPr>
            <p:cNvPr id="159" name="Google Shape;159;p19"/>
            <p:cNvPicPr preferRelativeResize="0"/>
            <p:nvPr/>
          </p:nvPicPr>
          <p:blipFill>
            <a:blip r:embed="rId5">
              <a:alphaModFix/>
            </a:blip>
            <a:stretch>
              <a:fillRect/>
            </a:stretch>
          </p:blipFill>
          <p:spPr>
            <a:xfrm>
              <a:off x="5299200" y="3270175"/>
              <a:ext cx="2446050" cy="360311"/>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Deep SSMs</a:t>
            </a:r>
            <a:endParaRPr/>
          </a:p>
        </p:txBody>
      </p:sp>
      <p:sp>
        <p:nvSpPr>
          <p:cNvPr id="165" name="Google Shape;165;p20"/>
          <p:cNvSpPr txBox="1">
            <a:spLocks noGrp="1"/>
          </p:cNvSpPr>
          <p:nvPr>
            <p:ph type="body" idx="1"/>
          </p:nvPr>
        </p:nvSpPr>
        <p:spPr>
          <a:xfrm>
            <a:off x="311700" y="1266325"/>
            <a:ext cx="8520600" cy="707400"/>
          </a:xfrm>
          <a:prstGeom prst="rect">
            <a:avLst/>
          </a:prstGeom>
        </p:spPr>
        <p:txBody>
          <a:bodyPr spcFirstLastPara="1" wrap="square" lIns="91425" tIns="91425" rIns="91425" bIns="91425" anchor="t" anchorCtr="0">
            <a:normAutofit fontScale="92500" lnSpcReduction="20000"/>
          </a:bodyPr>
          <a:lstStyle/>
          <a:p>
            <a:pPr marL="457200" lvl="0" indent="-342900" algn="l" rtl="0">
              <a:spcBef>
                <a:spcPts val="0"/>
              </a:spcBef>
              <a:spcAft>
                <a:spcPts val="0"/>
              </a:spcAft>
              <a:buSzPts val="1800"/>
              <a:buChar char="➢"/>
            </a:pPr>
            <a:r>
              <a:rPr lang="en-GB"/>
              <a:t>Deep, non-linear model</a:t>
            </a:r>
            <a:endParaRPr/>
          </a:p>
          <a:p>
            <a:pPr marL="457200" lvl="0" indent="-342900" algn="l" rtl="0">
              <a:spcBef>
                <a:spcPts val="0"/>
              </a:spcBef>
              <a:spcAft>
                <a:spcPts val="0"/>
              </a:spcAft>
              <a:buSzPts val="1800"/>
              <a:buChar char="➢"/>
            </a:pPr>
            <a:r>
              <a:rPr lang="en-GB"/>
              <a:t>Deterministic transformation</a:t>
            </a:r>
            <a:endParaRPr/>
          </a:p>
        </p:txBody>
      </p:sp>
      <p:sp>
        <p:nvSpPr>
          <p:cNvPr id="166" name="Google Shape;166;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8</a:t>
            </a:fld>
            <a:endParaRPr/>
          </a:p>
        </p:txBody>
      </p:sp>
      <p:grpSp>
        <p:nvGrpSpPr>
          <p:cNvPr id="167" name="Google Shape;167;p20"/>
          <p:cNvGrpSpPr/>
          <p:nvPr/>
        </p:nvGrpSpPr>
        <p:grpSpPr>
          <a:xfrm>
            <a:off x="1871662" y="1990750"/>
            <a:ext cx="5400674" cy="2466525"/>
            <a:chOff x="1871662" y="1990750"/>
            <a:chExt cx="5400674" cy="2466525"/>
          </a:xfrm>
        </p:grpSpPr>
        <p:pic>
          <p:nvPicPr>
            <p:cNvPr id="168" name="Google Shape;168;p20"/>
            <p:cNvPicPr preferRelativeResize="0"/>
            <p:nvPr/>
          </p:nvPicPr>
          <p:blipFill>
            <a:blip r:embed="rId3">
              <a:alphaModFix/>
            </a:blip>
            <a:stretch>
              <a:fillRect/>
            </a:stretch>
          </p:blipFill>
          <p:spPr>
            <a:xfrm>
              <a:off x="1871662" y="1990750"/>
              <a:ext cx="5400674" cy="2381225"/>
            </a:xfrm>
            <a:prstGeom prst="rect">
              <a:avLst/>
            </a:prstGeom>
            <a:noFill/>
            <a:ln>
              <a:noFill/>
            </a:ln>
          </p:spPr>
        </p:pic>
        <p:pic>
          <p:nvPicPr>
            <p:cNvPr id="169" name="Google Shape;169;p20"/>
            <p:cNvPicPr preferRelativeResize="0"/>
            <p:nvPr/>
          </p:nvPicPr>
          <p:blipFill>
            <a:blip r:embed="rId4">
              <a:alphaModFix/>
            </a:blip>
            <a:stretch>
              <a:fillRect/>
            </a:stretch>
          </p:blipFill>
          <p:spPr>
            <a:xfrm>
              <a:off x="4128689" y="4247275"/>
              <a:ext cx="886625" cy="210000"/>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SSM Properties</a:t>
            </a:r>
            <a:endParaRPr/>
          </a:p>
        </p:txBody>
      </p:sp>
      <p:sp>
        <p:nvSpPr>
          <p:cNvPr id="175" name="Google Shape;17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9</a:t>
            </a:fld>
            <a:endParaRPr/>
          </a:p>
        </p:txBody>
      </p:sp>
      <p:pic>
        <p:nvPicPr>
          <p:cNvPr id="176" name="Google Shape;176;p21"/>
          <p:cNvPicPr preferRelativeResize="0"/>
          <p:nvPr/>
        </p:nvPicPr>
        <p:blipFill>
          <a:blip r:embed="rId3">
            <a:alphaModFix/>
          </a:blip>
          <a:stretch>
            <a:fillRect/>
          </a:stretch>
        </p:blipFill>
        <p:spPr>
          <a:xfrm>
            <a:off x="567825" y="1511638"/>
            <a:ext cx="8160751" cy="2656925"/>
          </a:xfrm>
          <a:prstGeom prst="rect">
            <a:avLst/>
          </a:prstGeom>
          <a:noFill/>
          <a:ln>
            <a:noFill/>
          </a:ln>
        </p:spPr>
      </p:pic>
      <p:pic>
        <p:nvPicPr>
          <p:cNvPr id="177" name="Google Shape;177;p21"/>
          <p:cNvPicPr preferRelativeResize="0"/>
          <p:nvPr/>
        </p:nvPicPr>
        <p:blipFill>
          <a:blip r:embed="rId4">
            <a:alphaModFix/>
          </a:blip>
          <a:stretch>
            <a:fillRect/>
          </a:stretch>
        </p:blipFill>
        <p:spPr>
          <a:xfrm>
            <a:off x="634513" y="1152425"/>
            <a:ext cx="2102113" cy="294700"/>
          </a:xfrm>
          <a:prstGeom prst="rect">
            <a:avLst/>
          </a:prstGeom>
          <a:noFill/>
          <a:ln>
            <a:noFill/>
          </a:ln>
        </p:spPr>
      </p:pic>
      <p:pic>
        <p:nvPicPr>
          <p:cNvPr id="178" name="Google Shape;178;p21"/>
          <p:cNvPicPr preferRelativeResize="0"/>
          <p:nvPr/>
        </p:nvPicPr>
        <p:blipFill>
          <a:blip r:embed="rId5">
            <a:alphaModFix/>
          </a:blip>
          <a:stretch>
            <a:fillRect/>
          </a:stretch>
        </p:blipFill>
        <p:spPr>
          <a:xfrm>
            <a:off x="3701912" y="1152425"/>
            <a:ext cx="1892603" cy="294700"/>
          </a:xfrm>
          <a:prstGeom prst="rect">
            <a:avLst/>
          </a:prstGeom>
          <a:noFill/>
          <a:ln>
            <a:noFill/>
          </a:ln>
        </p:spPr>
      </p:pic>
      <p:pic>
        <p:nvPicPr>
          <p:cNvPr id="179" name="Google Shape;179;p21"/>
          <p:cNvPicPr preferRelativeResize="0"/>
          <p:nvPr/>
        </p:nvPicPr>
        <p:blipFill>
          <a:blip r:embed="rId6">
            <a:alphaModFix/>
          </a:blip>
          <a:stretch>
            <a:fillRect/>
          </a:stretch>
        </p:blipFill>
        <p:spPr>
          <a:xfrm>
            <a:off x="6759788" y="1152425"/>
            <a:ext cx="1892600" cy="294700"/>
          </a:xfrm>
          <a:prstGeom prst="rect">
            <a:avLst/>
          </a:prstGeom>
          <a:noFill/>
          <a:ln>
            <a:noFill/>
          </a:ln>
        </p:spPr>
      </p:pic>
      <p:pic>
        <p:nvPicPr>
          <p:cNvPr id="180" name="Google Shape;180;p21"/>
          <p:cNvPicPr preferRelativeResize="0"/>
          <p:nvPr/>
        </p:nvPicPr>
        <p:blipFill>
          <a:blip r:embed="rId7">
            <a:alphaModFix/>
          </a:blip>
          <a:stretch>
            <a:fillRect/>
          </a:stretch>
        </p:blipFill>
        <p:spPr>
          <a:xfrm>
            <a:off x="4122614" y="4168575"/>
            <a:ext cx="898775" cy="240150"/>
          </a:xfrm>
          <a:prstGeom prst="rect">
            <a:avLst/>
          </a:prstGeom>
          <a:noFill/>
          <a:ln>
            <a:noFill/>
          </a:ln>
        </p:spPr>
      </p:pic>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TotalTime>
  <Words>5229</Words>
  <Application>Microsoft Macintosh PowerPoint</Application>
  <PresentationFormat>On-screen Show (16:9)</PresentationFormat>
  <Paragraphs>567</Paragraphs>
  <Slides>53</Slides>
  <Notes>53</Notes>
  <HiddenSlides>6</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PT Sans Narrow</vt:lpstr>
      <vt:lpstr>Arial</vt:lpstr>
      <vt:lpstr>Montserrat</vt:lpstr>
      <vt:lpstr>Open Sans</vt:lpstr>
      <vt:lpstr>Tropic</vt:lpstr>
      <vt:lpstr>State Space Models 101</vt:lpstr>
      <vt:lpstr>Sequence Modelling: Recap</vt:lpstr>
      <vt:lpstr>Sequence Modelling: Models</vt:lpstr>
      <vt:lpstr>Sequence Modelling: Transformers</vt:lpstr>
      <vt:lpstr>Long Range Arena Benchmark</vt:lpstr>
      <vt:lpstr>Obtain best of all models for long-context?</vt:lpstr>
      <vt:lpstr>State Space Models</vt:lpstr>
      <vt:lpstr>Deep SSMs</vt:lpstr>
      <vt:lpstr>SSM Properties</vt:lpstr>
      <vt:lpstr>SSM: Recurrent</vt:lpstr>
      <vt:lpstr>SSM: Convolutional</vt:lpstr>
      <vt:lpstr>SSM: Convolutional Kernel</vt:lpstr>
      <vt:lpstr>SSM: Convolutional Kernel</vt:lpstr>
      <vt:lpstr>SSM: Convolutional Kernel</vt:lpstr>
      <vt:lpstr>SSM: Convolutional Kernel</vt:lpstr>
      <vt:lpstr>Deep SSM: Challenges</vt:lpstr>
      <vt:lpstr>S4: Structured SSM</vt:lpstr>
      <vt:lpstr>S4: LRA Results</vt:lpstr>
      <vt:lpstr>S4: Problems</vt:lpstr>
      <vt:lpstr>Background: GPU Memory</vt:lpstr>
      <vt:lpstr>GPU: Kernel Fusion</vt:lpstr>
      <vt:lpstr>Flash Attention: Kernel Fusion</vt:lpstr>
      <vt:lpstr>Flash Attention: Implementation</vt:lpstr>
      <vt:lpstr>Hungry-Hungry HiPPOs (H3)</vt:lpstr>
      <vt:lpstr>H3: Results</vt:lpstr>
      <vt:lpstr>H3: Scaling Results</vt:lpstr>
      <vt:lpstr>S4: Additional Problems</vt:lpstr>
      <vt:lpstr>Mamba(S6): Selective SSM</vt:lpstr>
      <vt:lpstr>Mamba: Architecture</vt:lpstr>
      <vt:lpstr>Mamba: Implementation</vt:lpstr>
      <vt:lpstr>Mamba: Scan Operation</vt:lpstr>
      <vt:lpstr>Parallelize a recurrence relation?</vt:lpstr>
      <vt:lpstr>Parallel Scan: Up-Sweep</vt:lpstr>
      <vt:lpstr>Parallel Scan: Up-Sweep</vt:lpstr>
      <vt:lpstr>Parallel Scan: Up-Sweep</vt:lpstr>
      <vt:lpstr>Parallel Scan: Down-Sweep</vt:lpstr>
      <vt:lpstr>Parallel Scan: Down-Sweep</vt:lpstr>
      <vt:lpstr>Parallel Scan: Down-Sweep</vt:lpstr>
      <vt:lpstr>Parallel Scan: Down-Sweep</vt:lpstr>
      <vt:lpstr>Parallel Scan: Final Result</vt:lpstr>
      <vt:lpstr>Mamba: Synthetic Tasks Results</vt:lpstr>
      <vt:lpstr>Mamba: LM Results</vt:lpstr>
      <vt:lpstr>Mamba: Scaling Results</vt:lpstr>
      <vt:lpstr>Mamba: Other Modalities </vt:lpstr>
      <vt:lpstr>Mamba: Derivatives</vt:lpstr>
      <vt:lpstr>Conclusion</vt:lpstr>
      <vt:lpstr>Thank you!</vt:lpstr>
      <vt:lpstr>Appendix</vt:lpstr>
      <vt:lpstr>SSM: Continuous Time Formulation</vt:lpstr>
      <vt:lpstr>Structured SSM (S4) </vt:lpstr>
      <vt:lpstr>S5: Simplifying S4</vt:lpstr>
      <vt:lpstr>Transformers better than SSM at Copying?</vt:lpstr>
      <vt:lpstr>Alternatives to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State Space Models 101</dc:title>
  <cp:lastModifiedBy>Shubham Gupta</cp:lastModifiedBy>
  <cp:revision>2</cp:revision>
  <cp:lastPrinted>2024-02-20T04:40:50Z</cp:lastPrinted>
  <dcterms:modified xsi:type="dcterms:W3CDTF">2024-02-20T10:53:30Z</dcterms:modified>
</cp:coreProperties>
</file>